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30"/>
  </p:notesMasterIdLst>
  <p:handoutMasterIdLst>
    <p:handoutMasterId r:id="rId31"/>
  </p:handoutMasterIdLst>
  <p:sldIdLst>
    <p:sldId id="268" r:id="rId2"/>
    <p:sldId id="447" r:id="rId3"/>
    <p:sldId id="445" r:id="rId4"/>
    <p:sldId id="414" r:id="rId5"/>
    <p:sldId id="422" r:id="rId6"/>
    <p:sldId id="421" r:id="rId7"/>
    <p:sldId id="423" r:id="rId8"/>
    <p:sldId id="424" r:id="rId9"/>
    <p:sldId id="426" r:id="rId10"/>
    <p:sldId id="427" r:id="rId11"/>
    <p:sldId id="428" r:id="rId12"/>
    <p:sldId id="437" r:id="rId13"/>
    <p:sldId id="438" r:id="rId14"/>
    <p:sldId id="429" r:id="rId15"/>
    <p:sldId id="436" r:id="rId16"/>
    <p:sldId id="441" r:id="rId17"/>
    <p:sldId id="448" r:id="rId18"/>
    <p:sldId id="449" r:id="rId19"/>
    <p:sldId id="430" r:id="rId20"/>
    <p:sldId id="431" r:id="rId21"/>
    <p:sldId id="432" r:id="rId22"/>
    <p:sldId id="442" r:id="rId23"/>
    <p:sldId id="416" r:id="rId24"/>
    <p:sldId id="425" r:id="rId25"/>
    <p:sldId id="433" r:id="rId26"/>
    <p:sldId id="440" r:id="rId27"/>
    <p:sldId id="435" r:id="rId28"/>
    <p:sldId id="413" r:id="rId29"/>
  </p:sldIdLst>
  <p:sldSz cx="9144000" cy="6858000" type="screen4x3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 pos="293">
          <p15:clr>
            <a:srgbClr val="A4A3A4"/>
          </p15:clr>
        </p15:guide>
        <p15:guide id="4" pos="5498">
          <p15:clr>
            <a:srgbClr val="A4A3A4"/>
          </p15:clr>
        </p15:guide>
        <p15:guide id="5" pos="54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илита Салахова" initials="ЛС" lastIdx="6" clrIdx="0">
    <p:extLst/>
  </p:cmAuthor>
  <p:cmAuthor id="2" name="Albina" initials="A" lastIdx="0" clrIdx="1"/>
  <p:cmAuthor id="3" name="МИТРОФАНОВА ОЛЬГА СЕРГЕЕВНА" initials="МОС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634"/>
    <a:srgbClr val="077A3E"/>
    <a:srgbClr val="79E7B5"/>
    <a:srgbClr val="0000FF"/>
    <a:srgbClr val="93D9B4"/>
    <a:srgbClr val="BC8922"/>
    <a:srgbClr val="FFFFCC"/>
    <a:srgbClr val="755515"/>
    <a:srgbClr val="5BADFF"/>
    <a:srgbClr val="9C7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56259" autoAdjust="0"/>
  </p:normalViewPr>
  <p:slideViewPr>
    <p:cSldViewPr snapToGrid="0" snapToObjects="1" showGuides="1">
      <p:cViewPr varScale="1">
        <p:scale>
          <a:sx n="122" d="100"/>
          <a:sy n="122" d="100"/>
        </p:scale>
        <p:origin x="1212" y="96"/>
      </p:cViewPr>
      <p:guideLst>
        <p:guide orient="horz"/>
        <p:guide pos="5759"/>
        <p:guide pos="293"/>
        <p:guide pos="5498"/>
        <p:guide pos="549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-2160" y="-12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BAB6D-651D-46CB-9462-C96F54E2D8CF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DED208-AA72-4BF2-BCFF-6073C4861D72}">
      <dgm:prSet phldrT="[Текст]" custT="1"/>
      <dgm:spPr>
        <a:solidFill>
          <a:srgbClr val="066634"/>
        </a:solidFill>
      </dgm:spPr>
      <dgm:t>
        <a:bodyPr/>
        <a:lstStyle/>
        <a:p>
          <a:pPr algn="ctr"/>
          <a:r>
            <a:rPr lang="ru-RU" sz="1800" dirty="0" smtClean="0"/>
            <a:t>Формирование Варианта проекта бюджетной сметы</a:t>
          </a:r>
          <a:endParaRPr lang="ru-RU" sz="1800" dirty="0"/>
        </a:p>
      </dgm:t>
    </dgm:pt>
    <dgm:pt modelId="{DC425941-CD25-47D9-9FA6-0D57E3DC43CC}" type="parTrans" cxnId="{6E20C6D5-20A2-4C78-BB84-5077A9A5A000}">
      <dgm:prSet/>
      <dgm:spPr/>
      <dgm:t>
        <a:bodyPr/>
        <a:lstStyle/>
        <a:p>
          <a:endParaRPr lang="ru-RU" sz="1800"/>
        </a:p>
      </dgm:t>
    </dgm:pt>
    <dgm:pt modelId="{ECCC5BCA-FBE0-4307-BD3C-D6BF05CA6832}" type="sibTrans" cxnId="{6E20C6D5-20A2-4C78-BB84-5077A9A5A000}">
      <dgm:prSet/>
      <dgm:spPr/>
      <dgm:t>
        <a:bodyPr/>
        <a:lstStyle/>
        <a:p>
          <a:endParaRPr lang="ru-RU" sz="1800"/>
        </a:p>
      </dgm:t>
    </dgm:pt>
    <dgm:pt modelId="{C69E9683-E305-4859-8050-6A2E32170950}">
      <dgm:prSet phldrT="[Текст]" custT="1"/>
      <dgm:spPr>
        <a:solidFill>
          <a:srgbClr val="066634"/>
        </a:solidFill>
      </dgm:spPr>
      <dgm:t>
        <a:bodyPr/>
        <a:lstStyle/>
        <a:p>
          <a:pPr algn="ctr"/>
          <a:r>
            <a:rPr lang="ru-RU" sz="1800" dirty="0" smtClean="0"/>
            <a:t>Формирование и согласование Проектов показателей бюджетных смет</a:t>
          </a:r>
          <a:endParaRPr lang="ru-RU" sz="1800" dirty="0"/>
        </a:p>
      </dgm:t>
    </dgm:pt>
    <dgm:pt modelId="{5F768A10-37D1-45D6-87D9-2695DF732EA8}" type="parTrans" cxnId="{794B50D6-4AA0-4FD8-87CC-0A64CD0D1DDE}">
      <dgm:prSet/>
      <dgm:spPr/>
      <dgm:t>
        <a:bodyPr/>
        <a:lstStyle/>
        <a:p>
          <a:endParaRPr lang="ru-RU" sz="1800"/>
        </a:p>
      </dgm:t>
    </dgm:pt>
    <dgm:pt modelId="{395A1005-D35B-4329-899B-D1E15BDBD062}" type="sibTrans" cxnId="{794B50D6-4AA0-4FD8-87CC-0A64CD0D1DDE}">
      <dgm:prSet/>
      <dgm:spPr/>
      <dgm:t>
        <a:bodyPr/>
        <a:lstStyle/>
        <a:p>
          <a:endParaRPr lang="ru-RU" sz="1800"/>
        </a:p>
      </dgm:t>
    </dgm:pt>
    <dgm:pt modelId="{B9DF26A8-B77C-4CAA-89FC-F19FBC19A3EF}">
      <dgm:prSet custT="1"/>
      <dgm:spPr>
        <a:solidFill>
          <a:srgbClr val="066634"/>
        </a:solidFill>
      </dgm:spPr>
      <dgm:t>
        <a:bodyPr/>
        <a:lstStyle/>
        <a:p>
          <a:pPr algn="ctr"/>
          <a:r>
            <a:rPr lang="ru-RU" sz="1800" dirty="0" smtClean="0"/>
            <a:t>Формирование и согласование документа «Проект бюджетной сметы»</a:t>
          </a:r>
          <a:endParaRPr lang="ru-RU" sz="1800" dirty="0"/>
        </a:p>
      </dgm:t>
    </dgm:pt>
    <dgm:pt modelId="{24A7D909-2EB7-40FB-A031-8F838F1C78D5}" type="parTrans" cxnId="{18E5E593-ABC2-4CFA-9F91-DB80FE73470F}">
      <dgm:prSet/>
      <dgm:spPr/>
      <dgm:t>
        <a:bodyPr/>
        <a:lstStyle/>
        <a:p>
          <a:endParaRPr lang="ru-RU" sz="1800"/>
        </a:p>
      </dgm:t>
    </dgm:pt>
    <dgm:pt modelId="{1B6414F4-0184-4FCE-86CF-1D35F203E705}" type="sibTrans" cxnId="{18E5E593-ABC2-4CFA-9F91-DB80FE73470F}">
      <dgm:prSet/>
      <dgm:spPr/>
      <dgm:t>
        <a:bodyPr/>
        <a:lstStyle/>
        <a:p>
          <a:endParaRPr lang="ru-RU" sz="1800"/>
        </a:p>
      </dgm:t>
    </dgm:pt>
    <dgm:pt modelId="{52E72275-04CD-4549-BE45-D062DA2AB0CA}" type="pres">
      <dgm:prSet presAssocID="{EF9BAB6D-651D-46CB-9462-C96F54E2D8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D537AC-4040-4A41-9114-EAF0BC295267}" type="pres">
      <dgm:prSet presAssocID="{83DED208-AA72-4BF2-BCFF-6073C4861D72}" presName="parentText" presStyleLbl="node1" presStyleIdx="0" presStyleCnt="3" custScaleY="44826" custLinFactNeighborX="-1364" custLinFactNeighborY="250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735EB-0421-499E-BD6F-EA0066DCE56A}" type="pres">
      <dgm:prSet presAssocID="{ECCC5BCA-FBE0-4307-BD3C-D6BF05CA6832}" presName="spacer" presStyleCnt="0"/>
      <dgm:spPr/>
    </dgm:pt>
    <dgm:pt modelId="{50B7D038-338E-41DA-BC53-12C8A8E03515}" type="pres">
      <dgm:prSet presAssocID="{C69E9683-E305-4859-8050-6A2E32170950}" presName="parentText" presStyleLbl="node1" presStyleIdx="1" presStyleCnt="3" custScaleY="471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DD6CA-58E2-4302-8745-2DDF8C9BE9CA}" type="pres">
      <dgm:prSet presAssocID="{395A1005-D35B-4329-899B-D1E15BDBD062}" presName="spacer" presStyleCnt="0"/>
      <dgm:spPr/>
    </dgm:pt>
    <dgm:pt modelId="{C8F4400E-F5E1-46D2-AEB4-17281C2EBE56}" type="pres">
      <dgm:prSet presAssocID="{B9DF26A8-B77C-4CAA-89FC-F19FBC19A3EF}" presName="parentText" presStyleLbl="node1" presStyleIdx="2" presStyleCnt="3" custScaleY="400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4B50D6-4AA0-4FD8-87CC-0A64CD0D1DDE}" srcId="{EF9BAB6D-651D-46CB-9462-C96F54E2D8CF}" destId="{C69E9683-E305-4859-8050-6A2E32170950}" srcOrd="1" destOrd="0" parTransId="{5F768A10-37D1-45D6-87D9-2695DF732EA8}" sibTransId="{395A1005-D35B-4329-899B-D1E15BDBD062}"/>
    <dgm:cxn modelId="{26C093D8-EF45-41DB-9A7D-EC3518E01300}" type="presOf" srcId="{83DED208-AA72-4BF2-BCFF-6073C4861D72}" destId="{33D537AC-4040-4A41-9114-EAF0BC295267}" srcOrd="0" destOrd="0" presId="urn:microsoft.com/office/officeart/2005/8/layout/vList2"/>
    <dgm:cxn modelId="{40AC76C1-EA79-46BF-BB1A-C58307E9AFA6}" type="presOf" srcId="{C69E9683-E305-4859-8050-6A2E32170950}" destId="{50B7D038-338E-41DA-BC53-12C8A8E03515}" srcOrd="0" destOrd="0" presId="urn:microsoft.com/office/officeart/2005/8/layout/vList2"/>
    <dgm:cxn modelId="{C2DBC703-2DCF-4C8D-8E79-1BEE7BE1C69C}" type="presOf" srcId="{EF9BAB6D-651D-46CB-9462-C96F54E2D8CF}" destId="{52E72275-04CD-4549-BE45-D062DA2AB0CA}" srcOrd="0" destOrd="0" presId="urn:microsoft.com/office/officeart/2005/8/layout/vList2"/>
    <dgm:cxn modelId="{6E20C6D5-20A2-4C78-BB84-5077A9A5A000}" srcId="{EF9BAB6D-651D-46CB-9462-C96F54E2D8CF}" destId="{83DED208-AA72-4BF2-BCFF-6073C4861D72}" srcOrd="0" destOrd="0" parTransId="{DC425941-CD25-47D9-9FA6-0D57E3DC43CC}" sibTransId="{ECCC5BCA-FBE0-4307-BD3C-D6BF05CA6832}"/>
    <dgm:cxn modelId="{18E5E593-ABC2-4CFA-9F91-DB80FE73470F}" srcId="{EF9BAB6D-651D-46CB-9462-C96F54E2D8CF}" destId="{B9DF26A8-B77C-4CAA-89FC-F19FBC19A3EF}" srcOrd="2" destOrd="0" parTransId="{24A7D909-2EB7-40FB-A031-8F838F1C78D5}" sibTransId="{1B6414F4-0184-4FCE-86CF-1D35F203E705}"/>
    <dgm:cxn modelId="{89F67498-09CE-461C-B907-8746C6D00AB9}" type="presOf" srcId="{B9DF26A8-B77C-4CAA-89FC-F19FBC19A3EF}" destId="{C8F4400E-F5E1-46D2-AEB4-17281C2EBE56}" srcOrd="0" destOrd="0" presId="urn:microsoft.com/office/officeart/2005/8/layout/vList2"/>
    <dgm:cxn modelId="{6984D11D-A193-4BCB-AB0E-0DDB94C98598}" type="presParOf" srcId="{52E72275-04CD-4549-BE45-D062DA2AB0CA}" destId="{33D537AC-4040-4A41-9114-EAF0BC295267}" srcOrd="0" destOrd="0" presId="urn:microsoft.com/office/officeart/2005/8/layout/vList2"/>
    <dgm:cxn modelId="{DF96CE7D-44A8-4C02-AC79-70BD3C15B14F}" type="presParOf" srcId="{52E72275-04CD-4549-BE45-D062DA2AB0CA}" destId="{C60735EB-0421-499E-BD6F-EA0066DCE56A}" srcOrd="1" destOrd="0" presId="urn:microsoft.com/office/officeart/2005/8/layout/vList2"/>
    <dgm:cxn modelId="{92A2C5FC-3623-40F2-9338-B9ED9605D2F7}" type="presParOf" srcId="{52E72275-04CD-4549-BE45-D062DA2AB0CA}" destId="{50B7D038-338E-41DA-BC53-12C8A8E03515}" srcOrd="2" destOrd="0" presId="urn:microsoft.com/office/officeart/2005/8/layout/vList2"/>
    <dgm:cxn modelId="{F8A8D130-491D-42A9-84E2-F86972A5CD5C}" type="presParOf" srcId="{52E72275-04CD-4549-BE45-D062DA2AB0CA}" destId="{680DD6CA-58E2-4302-8745-2DDF8C9BE9CA}" srcOrd="3" destOrd="0" presId="urn:microsoft.com/office/officeart/2005/8/layout/vList2"/>
    <dgm:cxn modelId="{AB502A64-3007-48BD-94CC-AF8F161E214F}" type="presParOf" srcId="{52E72275-04CD-4549-BE45-D062DA2AB0CA}" destId="{C8F4400E-F5E1-46D2-AEB4-17281C2EBE5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EDBE58-4AD9-44DF-8240-EEEC62B95813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F790F43D-EDEA-4986-B524-468D32D8D071}">
      <dgm:prSet phldrT="[Текст]"/>
      <dgm:spPr>
        <a:solidFill>
          <a:srgbClr val="066634"/>
        </a:solidFill>
      </dgm:spPr>
      <dgm:t>
        <a:bodyPr/>
        <a:lstStyle/>
        <a:p>
          <a:r>
            <a:rPr lang="ru-RU" dirty="0" smtClean="0"/>
            <a:t>Формирование Варианта проекта бюджетной сметы</a:t>
          </a:r>
          <a:endParaRPr lang="ru-RU" dirty="0"/>
        </a:p>
      </dgm:t>
    </dgm:pt>
    <dgm:pt modelId="{BC0D9E2A-EFC0-4284-9ADE-044600B4B821}" type="parTrans" cxnId="{4CE70DFA-DFBA-4C02-83D2-055EFF334A31}">
      <dgm:prSet/>
      <dgm:spPr/>
      <dgm:t>
        <a:bodyPr/>
        <a:lstStyle/>
        <a:p>
          <a:endParaRPr lang="ru-RU"/>
        </a:p>
      </dgm:t>
    </dgm:pt>
    <dgm:pt modelId="{A5F759FC-D0D1-48E3-A3D4-6BBC490F76D9}" type="sibTrans" cxnId="{4CE70DFA-DFBA-4C02-83D2-055EFF334A31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8AB2A6C9-658D-406F-B506-B4A04FC165BE}">
      <dgm:prSet phldrT="[Текст]"/>
      <dgm:spPr>
        <a:solidFill>
          <a:srgbClr val="066634"/>
        </a:solidFill>
      </dgm:spPr>
      <dgm:t>
        <a:bodyPr/>
        <a:lstStyle/>
        <a:p>
          <a:r>
            <a:rPr lang="ru-RU" dirty="0" smtClean="0"/>
            <a:t>Формирование Проекта показателей бюджетной сметы, заполнение ОПСП</a:t>
          </a:r>
          <a:endParaRPr lang="ru-RU" dirty="0"/>
        </a:p>
      </dgm:t>
    </dgm:pt>
    <dgm:pt modelId="{DEE9AC5D-16A4-4C6E-8186-7BFEFEBE01C0}" type="parTrans" cxnId="{B4866FC7-BAF5-4FDA-9863-161D62525E7C}">
      <dgm:prSet/>
      <dgm:spPr/>
      <dgm:t>
        <a:bodyPr/>
        <a:lstStyle/>
        <a:p>
          <a:endParaRPr lang="ru-RU"/>
        </a:p>
      </dgm:t>
    </dgm:pt>
    <dgm:pt modelId="{EDD9DE9F-BD0A-469E-AF00-F83A53F74BCF}" type="sibTrans" cxnId="{B4866FC7-BAF5-4FDA-9863-161D62525E7C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C205D1CB-7236-4B32-91D5-037C11FD69E7}">
      <dgm:prSet phldrT="[Текст]"/>
      <dgm:spPr>
        <a:solidFill>
          <a:srgbClr val="066634"/>
        </a:solidFill>
      </dgm:spPr>
      <dgm:t>
        <a:bodyPr/>
        <a:lstStyle/>
        <a:p>
          <a:r>
            <a:rPr lang="ru-RU" dirty="0" smtClean="0"/>
            <a:t>Формирование Проекта бюджетной сметы</a:t>
          </a:r>
          <a:endParaRPr lang="ru-RU" dirty="0"/>
        </a:p>
      </dgm:t>
    </dgm:pt>
    <dgm:pt modelId="{2A9A7D8A-1537-4E68-B2A4-593A2E47C8A1}" type="parTrans" cxnId="{5D41BA63-386F-4077-8EB1-ACF3CF1BDDED}">
      <dgm:prSet/>
      <dgm:spPr/>
      <dgm:t>
        <a:bodyPr/>
        <a:lstStyle/>
        <a:p>
          <a:endParaRPr lang="ru-RU"/>
        </a:p>
      </dgm:t>
    </dgm:pt>
    <dgm:pt modelId="{9D267BF7-9B96-4F80-B2D2-B0DB1FB0B4CC}" type="sibTrans" cxnId="{5D41BA63-386F-4077-8EB1-ACF3CF1BDDED}">
      <dgm:prSet/>
      <dgm:spPr/>
      <dgm:t>
        <a:bodyPr/>
        <a:lstStyle/>
        <a:p>
          <a:endParaRPr lang="ru-RU"/>
        </a:p>
      </dgm:t>
    </dgm:pt>
    <dgm:pt modelId="{38F55A5E-8E09-4D63-BDC2-C37A27F40D3B}" type="pres">
      <dgm:prSet presAssocID="{56EDBE58-4AD9-44DF-8240-EEEC62B95813}" presName="Name0" presStyleCnt="0">
        <dgm:presLayoutVars>
          <dgm:dir/>
          <dgm:resizeHandles val="exact"/>
        </dgm:presLayoutVars>
      </dgm:prSet>
      <dgm:spPr/>
    </dgm:pt>
    <dgm:pt modelId="{7DF74B92-0530-4D15-9278-68E9F5E587A0}" type="pres">
      <dgm:prSet presAssocID="{F790F43D-EDEA-4986-B524-468D32D8D07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B156B-45EE-4A02-BD81-95F8018C13AA}" type="pres">
      <dgm:prSet presAssocID="{A5F759FC-D0D1-48E3-A3D4-6BBC490F76D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F1A2A16-3AD4-41DB-8616-31ECEFB8F083}" type="pres">
      <dgm:prSet presAssocID="{A5F759FC-D0D1-48E3-A3D4-6BBC490F76D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46519AD-695D-49E3-B0F6-9A4486B3C84B}" type="pres">
      <dgm:prSet presAssocID="{8AB2A6C9-658D-406F-B506-B4A04FC165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5D831-335F-4876-97EA-9E69874ED303}" type="pres">
      <dgm:prSet presAssocID="{EDD9DE9F-BD0A-469E-AF00-F83A53F74BC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30918C5-C4BE-49C4-8542-B17CB4EFA8BD}" type="pres">
      <dgm:prSet presAssocID="{EDD9DE9F-BD0A-469E-AF00-F83A53F74BC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B1C9875-6A66-41F6-BAE3-CAF16023BF78}" type="pres">
      <dgm:prSet presAssocID="{C205D1CB-7236-4B32-91D5-037C11FD69E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E07DD6-4CE4-479F-AFF9-1533B1C6A960}" type="presOf" srcId="{C205D1CB-7236-4B32-91D5-037C11FD69E7}" destId="{DB1C9875-6A66-41F6-BAE3-CAF16023BF78}" srcOrd="0" destOrd="0" presId="urn:microsoft.com/office/officeart/2005/8/layout/process1"/>
    <dgm:cxn modelId="{3402D093-5098-4599-A462-FD61014C4DE8}" type="presOf" srcId="{EDD9DE9F-BD0A-469E-AF00-F83A53F74BCF}" destId="{730918C5-C4BE-49C4-8542-B17CB4EFA8BD}" srcOrd="1" destOrd="0" presId="urn:microsoft.com/office/officeart/2005/8/layout/process1"/>
    <dgm:cxn modelId="{B57033D7-4BE2-4CB8-9F11-7E53AD96A3B8}" type="presOf" srcId="{A5F759FC-D0D1-48E3-A3D4-6BBC490F76D9}" destId="{9F1A2A16-3AD4-41DB-8616-31ECEFB8F083}" srcOrd="1" destOrd="0" presId="urn:microsoft.com/office/officeart/2005/8/layout/process1"/>
    <dgm:cxn modelId="{5D41BA63-386F-4077-8EB1-ACF3CF1BDDED}" srcId="{56EDBE58-4AD9-44DF-8240-EEEC62B95813}" destId="{C205D1CB-7236-4B32-91D5-037C11FD69E7}" srcOrd="2" destOrd="0" parTransId="{2A9A7D8A-1537-4E68-B2A4-593A2E47C8A1}" sibTransId="{9D267BF7-9B96-4F80-B2D2-B0DB1FB0B4CC}"/>
    <dgm:cxn modelId="{1F5C6BF0-D63C-4888-BC47-324E2E8C1475}" type="presOf" srcId="{F790F43D-EDEA-4986-B524-468D32D8D071}" destId="{7DF74B92-0530-4D15-9278-68E9F5E587A0}" srcOrd="0" destOrd="0" presId="urn:microsoft.com/office/officeart/2005/8/layout/process1"/>
    <dgm:cxn modelId="{B4866FC7-BAF5-4FDA-9863-161D62525E7C}" srcId="{56EDBE58-4AD9-44DF-8240-EEEC62B95813}" destId="{8AB2A6C9-658D-406F-B506-B4A04FC165BE}" srcOrd="1" destOrd="0" parTransId="{DEE9AC5D-16A4-4C6E-8186-7BFEFEBE01C0}" sibTransId="{EDD9DE9F-BD0A-469E-AF00-F83A53F74BCF}"/>
    <dgm:cxn modelId="{98CF8B2A-474D-4ED2-A856-B101A8155938}" type="presOf" srcId="{8AB2A6C9-658D-406F-B506-B4A04FC165BE}" destId="{446519AD-695D-49E3-B0F6-9A4486B3C84B}" srcOrd="0" destOrd="0" presId="urn:microsoft.com/office/officeart/2005/8/layout/process1"/>
    <dgm:cxn modelId="{4CE70DFA-DFBA-4C02-83D2-055EFF334A31}" srcId="{56EDBE58-4AD9-44DF-8240-EEEC62B95813}" destId="{F790F43D-EDEA-4986-B524-468D32D8D071}" srcOrd="0" destOrd="0" parTransId="{BC0D9E2A-EFC0-4284-9ADE-044600B4B821}" sibTransId="{A5F759FC-D0D1-48E3-A3D4-6BBC490F76D9}"/>
    <dgm:cxn modelId="{F0B95E20-79CB-44AD-A532-6B573297A634}" type="presOf" srcId="{A5F759FC-D0D1-48E3-A3D4-6BBC490F76D9}" destId="{521B156B-45EE-4A02-BD81-95F8018C13AA}" srcOrd="0" destOrd="0" presId="urn:microsoft.com/office/officeart/2005/8/layout/process1"/>
    <dgm:cxn modelId="{BE85651B-41FD-41D4-9FEF-4A66A9A9D478}" type="presOf" srcId="{56EDBE58-4AD9-44DF-8240-EEEC62B95813}" destId="{38F55A5E-8E09-4D63-BDC2-C37A27F40D3B}" srcOrd="0" destOrd="0" presId="urn:microsoft.com/office/officeart/2005/8/layout/process1"/>
    <dgm:cxn modelId="{1EDF04D7-12A8-4025-99E6-3E45C005138B}" type="presOf" srcId="{EDD9DE9F-BD0A-469E-AF00-F83A53F74BCF}" destId="{AD25D831-335F-4876-97EA-9E69874ED303}" srcOrd="0" destOrd="0" presId="urn:microsoft.com/office/officeart/2005/8/layout/process1"/>
    <dgm:cxn modelId="{866CBCAD-BFB1-4855-A916-C735FD11264C}" type="presParOf" srcId="{38F55A5E-8E09-4D63-BDC2-C37A27F40D3B}" destId="{7DF74B92-0530-4D15-9278-68E9F5E587A0}" srcOrd="0" destOrd="0" presId="urn:microsoft.com/office/officeart/2005/8/layout/process1"/>
    <dgm:cxn modelId="{8CB07922-5016-461D-A28C-E4BF8B6DFBF9}" type="presParOf" srcId="{38F55A5E-8E09-4D63-BDC2-C37A27F40D3B}" destId="{521B156B-45EE-4A02-BD81-95F8018C13AA}" srcOrd="1" destOrd="0" presId="urn:microsoft.com/office/officeart/2005/8/layout/process1"/>
    <dgm:cxn modelId="{2D9BE805-D687-43CF-BE45-8F5E19CC75DF}" type="presParOf" srcId="{521B156B-45EE-4A02-BD81-95F8018C13AA}" destId="{9F1A2A16-3AD4-41DB-8616-31ECEFB8F083}" srcOrd="0" destOrd="0" presId="urn:microsoft.com/office/officeart/2005/8/layout/process1"/>
    <dgm:cxn modelId="{9FD8A0F1-5499-4A47-9E1B-A64EDEE75072}" type="presParOf" srcId="{38F55A5E-8E09-4D63-BDC2-C37A27F40D3B}" destId="{446519AD-695D-49E3-B0F6-9A4486B3C84B}" srcOrd="2" destOrd="0" presId="urn:microsoft.com/office/officeart/2005/8/layout/process1"/>
    <dgm:cxn modelId="{D46CC7EB-2C45-48A3-928B-57A071996583}" type="presParOf" srcId="{38F55A5E-8E09-4D63-BDC2-C37A27F40D3B}" destId="{AD25D831-335F-4876-97EA-9E69874ED303}" srcOrd="3" destOrd="0" presId="urn:microsoft.com/office/officeart/2005/8/layout/process1"/>
    <dgm:cxn modelId="{D30FCD17-78D8-45DC-BD76-8873E5206745}" type="presParOf" srcId="{AD25D831-335F-4876-97EA-9E69874ED303}" destId="{730918C5-C4BE-49C4-8542-B17CB4EFA8BD}" srcOrd="0" destOrd="0" presId="urn:microsoft.com/office/officeart/2005/8/layout/process1"/>
    <dgm:cxn modelId="{DE671A34-6744-4AA4-9E26-1E7EC254F016}" type="presParOf" srcId="{38F55A5E-8E09-4D63-BDC2-C37A27F40D3B}" destId="{DB1C9875-6A66-41F6-BAE3-CAF16023BF78}" srcOrd="4" destOrd="0" presId="urn:microsoft.com/office/officeart/2005/8/layout/process1"/>
  </dgm:cxnLst>
  <dgm:bg/>
  <dgm:whole>
    <a:ln w="127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72AA42-BBB3-4119-9975-842B5D1E91A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CF3768A-F5C4-4151-80FD-EA0351522E3A}">
      <dgm:prSet phldrT="[Текст]"/>
      <dgm:spPr>
        <a:solidFill>
          <a:srgbClr val="066634"/>
        </a:solidFill>
        <a:ln>
          <a:solidFill>
            <a:srgbClr val="077A3E"/>
          </a:solidFill>
        </a:ln>
      </dgm:spPr>
      <dgm:t>
        <a:bodyPr/>
        <a:lstStyle/>
        <a:p>
          <a:r>
            <a:rPr lang="ru-RU" dirty="0" smtClean="0"/>
            <a:t>Формирование Предельных показателей проектов бюджетных смет для ПБС </a:t>
          </a:r>
          <a:endParaRPr lang="ru-RU" dirty="0"/>
        </a:p>
      </dgm:t>
    </dgm:pt>
    <dgm:pt modelId="{B9A177A9-4859-4794-BB50-E53F10747B4C}" type="parTrans" cxnId="{36C2342C-D00B-4C6F-9DB8-A4E7470DDE3D}">
      <dgm:prSet/>
      <dgm:spPr/>
      <dgm:t>
        <a:bodyPr/>
        <a:lstStyle/>
        <a:p>
          <a:endParaRPr lang="ru-RU"/>
        </a:p>
      </dgm:t>
    </dgm:pt>
    <dgm:pt modelId="{295D36A3-935F-4DEC-9140-EE2E5AFEE4D6}" type="sibTrans" cxnId="{36C2342C-D00B-4C6F-9DB8-A4E7470DDE3D}">
      <dgm:prSet/>
      <dgm:spPr/>
      <dgm:t>
        <a:bodyPr/>
        <a:lstStyle/>
        <a:p>
          <a:endParaRPr lang="ru-RU"/>
        </a:p>
      </dgm:t>
    </dgm:pt>
    <dgm:pt modelId="{FD128476-174C-4346-843A-CFFF5920F4E8}">
      <dgm:prSet phldrT="[Текст]"/>
      <dgm:spPr>
        <a:solidFill>
          <a:srgbClr val="066634"/>
        </a:solidFill>
      </dgm:spPr>
      <dgm:t>
        <a:bodyPr/>
        <a:lstStyle/>
        <a:p>
          <a:r>
            <a:rPr lang="ru-RU" dirty="0" smtClean="0"/>
            <a:t>Согласование Проектов бюджетных смет ПБС</a:t>
          </a:r>
          <a:endParaRPr lang="ru-RU" dirty="0"/>
        </a:p>
      </dgm:t>
    </dgm:pt>
    <dgm:pt modelId="{2C8DA26A-F4C0-435D-89B3-0CEDAD98AB16}" type="parTrans" cxnId="{E929D579-5B98-4910-B881-907225EECEC6}">
      <dgm:prSet/>
      <dgm:spPr/>
      <dgm:t>
        <a:bodyPr/>
        <a:lstStyle/>
        <a:p>
          <a:endParaRPr lang="ru-RU"/>
        </a:p>
      </dgm:t>
    </dgm:pt>
    <dgm:pt modelId="{BA79E934-893E-43C1-829A-6DC4A082EF80}" type="sibTrans" cxnId="{E929D579-5B98-4910-B881-907225EECEC6}">
      <dgm:prSet/>
      <dgm:spPr/>
      <dgm:t>
        <a:bodyPr/>
        <a:lstStyle/>
        <a:p>
          <a:endParaRPr lang="ru-RU"/>
        </a:p>
      </dgm:t>
    </dgm:pt>
    <dgm:pt modelId="{1259E667-7E5C-4D41-A81D-887BD2022BBC}">
      <dgm:prSet phldrT="[Текст]"/>
      <dgm:spPr>
        <a:solidFill>
          <a:srgbClr val="066634"/>
        </a:solidFill>
      </dgm:spPr>
      <dgm:t>
        <a:bodyPr/>
        <a:lstStyle/>
        <a:p>
          <a:r>
            <a:rPr lang="ru-RU" dirty="0" smtClean="0"/>
            <a:t>Формирование Предложений ГРБС </a:t>
          </a:r>
          <a:endParaRPr lang="ru-RU" dirty="0"/>
        </a:p>
      </dgm:t>
    </dgm:pt>
    <dgm:pt modelId="{624D1DAD-97F1-41E5-8927-849FDA1D02B9}" type="parTrans" cxnId="{03EC4810-0F5F-4459-83C3-7E56AA550036}">
      <dgm:prSet/>
      <dgm:spPr/>
      <dgm:t>
        <a:bodyPr/>
        <a:lstStyle/>
        <a:p>
          <a:endParaRPr lang="ru-RU"/>
        </a:p>
      </dgm:t>
    </dgm:pt>
    <dgm:pt modelId="{902A50FD-E84D-44FA-86C9-70FEA0C2301A}" type="sibTrans" cxnId="{03EC4810-0F5F-4459-83C3-7E56AA550036}">
      <dgm:prSet/>
      <dgm:spPr/>
      <dgm:t>
        <a:bodyPr/>
        <a:lstStyle/>
        <a:p>
          <a:endParaRPr lang="ru-RU"/>
        </a:p>
      </dgm:t>
    </dgm:pt>
    <dgm:pt modelId="{422C9867-7F8D-4E65-82FA-27B4C85E790A}">
      <dgm:prSet/>
      <dgm:spPr>
        <a:solidFill>
          <a:srgbClr val="066634"/>
        </a:solidFill>
      </dgm:spPr>
      <dgm:t>
        <a:bodyPr/>
        <a:lstStyle/>
        <a:p>
          <a:r>
            <a:rPr lang="ru-RU" dirty="0" smtClean="0"/>
            <a:t>Экспорт данных в РРО и НСВ</a:t>
          </a:r>
          <a:endParaRPr lang="ru-RU" dirty="0"/>
        </a:p>
      </dgm:t>
    </dgm:pt>
    <dgm:pt modelId="{50E30377-2673-4FB0-90E8-163EF58CA4D3}" type="parTrans" cxnId="{A865AA59-28C3-4264-8D33-5F898B1A82A2}">
      <dgm:prSet/>
      <dgm:spPr/>
      <dgm:t>
        <a:bodyPr/>
        <a:lstStyle/>
        <a:p>
          <a:endParaRPr lang="ru-RU"/>
        </a:p>
      </dgm:t>
    </dgm:pt>
    <dgm:pt modelId="{79EB4A26-EF0B-4FEB-B704-32F14342906E}" type="sibTrans" cxnId="{A865AA59-28C3-4264-8D33-5F898B1A82A2}">
      <dgm:prSet/>
      <dgm:spPr/>
      <dgm:t>
        <a:bodyPr/>
        <a:lstStyle/>
        <a:p>
          <a:endParaRPr lang="ru-RU"/>
        </a:p>
      </dgm:t>
    </dgm:pt>
    <dgm:pt modelId="{7483408F-C727-4A7D-8A9D-37706C3FEFE5}">
      <dgm:prSet/>
      <dgm:spPr>
        <a:solidFill>
          <a:srgbClr val="066634"/>
        </a:solidFill>
      </dgm:spPr>
      <dgm:t>
        <a:bodyPr/>
        <a:lstStyle/>
        <a:p>
          <a:r>
            <a:rPr lang="ru-RU" dirty="0" smtClean="0"/>
            <a:t>Создание Настроек ГРБС </a:t>
          </a:r>
          <a:endParaRPr lang="ru-RU" dirty="0"/>
        </a:p>
      </dgm:t>
    </dgm:pt>
    <dgm:pt modelId="{3BDEDDA7-18F7-4432-8249-60C1D07168E7}" type="parTrans" cxnId="{9582B2A1-2A55-447A-BCBC-201805967575}">
      <dgm:prSet/>
      <dgm:spPr/>
      <dgm:t>
        <a:bodyPr/>
        <a:lstStyle/>
        <a:p>
          <a:endParaRPr lang="ru-RU"/>
        </a:p>
      </dgm:t>
    </dgm:pt>
    <dgm:pt modelId="{29F25952-A49B-4238-8729-9FFE824379C1}" type="sibTrans" cxnId="{9582B2A1-2A55-447A-BCBC-201805967575}">
      <dgm:prSet/>
      <dgm:spPr/>
      <dgm:t>
        <a:bodyPr/>
        <a:lstStyle/>
        <a:p>
          <a:endParaRPr lang="ru-RU"/>
        </a:p>
      </dgm:t>
    </dgm:pt>
    <dgm:pt modelId="{A8FDA8EF-D080-40B6-B01E-E3F822DF51A6}" type="pres">
      <dgm:prSet presAssocID="{CE72AA42-BBB3-4119-9975-842B5D1E91AA}" presName="Name0" presStyleCnt="0">
        <dgm:presLayoutVars>
          <dgm:dir/>
          <dgm:resizeHandles val="exact"/>
        </dgm:presLayoutVars>
      </dgm:prSet>
      <dgm:spPr/>
    </dgm:pt>
    <dgm:pt modelId="{314A0191-FC85-4764-8425-41BFFE83FB8C}" type="pres">
      <dgm:prSet presAssocID="{7483408F-C727-4A7D-8A9D-37706C3FEFE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02E78-7E60-454A-B693-C40C59FB181F}" type="pres">
      <dgm:prSet presAssocID="{29F25952-A49B-4238-8729-9FFE824379C1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B887140-3281-479D-9E0E-6A47096EB17B}" type="pres">
      <dgm:prSet presAssocID="{29F25952-A49B-4238-8729-9FFE824379C1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5938186-5843-44AE-8C50-48421CA3D80A}" type="pres">
      <dgm:prSet presAssocID="{9CF3768A-F5C4-4151-80FD-EA0351522E3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0A0E9-C89F-471D-9C5D-D1D902B77D22}" type="pres">
      <dgm:prSet presAssocID="{295D36A3-935F-4DEC-9140-EE2E5AFEE4D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A32685B-1CBB-472C-BB31-4923680FBD9E}" type="pres">
      <dgm:prSet presAssocID="{295D36A3-935F-4DEC-9140-EE2E5AFEE4D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E191F5CF-5EC0-4E86-B282-B53FDEC669CE}" type="pres">
      <dgm:prSet presAssocID="{FD128476-174C-4346-843A-CFFF5920F4E8}" presName="node" presStyleLbl="node1" presStyleIdx="2" presStyleCnt="5" custLinFactNeighborX="3723" custLinFactNeighborY="-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776EC-2C4C-46B3-95F4-A58B1CC6AB2B}" type="pres">
      <dgm:prSet presAssocID="{BA79E934-893E-43C1-829A-6DC4A082EF8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A95F0C0-C3A5-4602-8E84-79FDB5BDF525}" type="pres">
      <dgm:prSet presAssocID="{BA79E934-893E-43C1-829A-6DC4A082EF8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4584C7E-66A4-48D4-A84C-AD50F6DBAA15}" type="pres">
      <dgm:prSet presAssocID="{1259E667-7E5C-4D41-A81D-887BD2022BB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EEBF-29EE-4D65-83BE-342D0686FE6B}" type="pres">
      <dgm:prSet presAssocID="{902A50FD-E84D-44FA-86C9-70FEA0C2301A}" presName="sibTrans" presStyleLbl="sibTrans2D1" presStyleIdx="3" presStyleCnt="4" custLinFactNeighborX="2871" custLinFactNeighborY="-14991"/>
      <dgm:spPr/>
      <dgm:t>
        <a:bodyPr/>
        <a:lstStyle/>
        <a:p>
          <a:endParaRPr lang="ru-RU"/>
        </a:p>
      </dgm:t>
    </dgm:pt>
    <dgm:pt modelId="{D46F0910-CCEC-4650-81D5-0233E3D50EFF}" type="pres">
      <dgm:prSet presAssocID="{902A50FD-E84D-44FA-86C9-70FEA0C2301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797ECD1-49E3-4CC7-B1E8-7AEC9A01948B}" type="pres">
      <dgm:prSet presAssocID="{422C9867-7F8D-4E65-82FA-27B4C85E790A}" presName="node" presStyleLbl="node1" presStyleIdx="4" presStyleCnt="5" custLinFactNeighborX="80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951F45-B544-4094-BC81-657EEDD16B30}" type="presOf" srcId="{902A50FD-E84D-44FA-86C9-70FEA0C2301A}" destId="{B733EEBF-29EE-4D65-83BE-342D0686FE6B}" srcOrd="0" destOrd="0" presId="urn:microsoft.com/office/officeart/2005/8/layout/process1"/>
    <dgm:cxn modelId="{55D5B0E6-5A8D-4EF1-B839-73978D99A043}" type="presOf" srcId="{CE72AA42-BBB3-4119-9975-842B5D1E91AA}" destId="{A8FDA8EF-D080-40B6-B01E-E3F822DF51A6}" srcOrd="0" destOrd="0" presId="urn:microsoft.com/office/officeart/2005/8/layout/process1"/>
    <dgm:cxn modelId="{11381A12-978E-4CE7-A2DA-2F8AF010C190}" type="presOf" srcId="{1259E667-7E5C-4D41-A81D-887BD2022BBC}" destId="{54584C7E-66A4-48D4-A84C-AD50F6DBAA15}" srcOrd="0" destOrd="0" presId="urn:microsoft.com/office/officeart/2005/8/layout/process1"/>
    <dgm:cxn modelId="{A865AA59-28C3-4264-8D33-5F898B1A82A2}" srcId="{CE72AA42-BBB3-4119-9975-842B5D1E91AA}" destId="{422C9867-7F8D-4E65-82FA-27B4C85E790A}" srcOrd="4" destOrd="0" parTransId="{50E30377-2673-4FB0-90E8-163EF58CA4D3}" sibTransId="{79EB4A26-EF0B-4FEB-B704-32F14342906E}"/>
    <dgm:cxn modelId="{A841864D-53F1-40FB-9F21-A658C6B9ACC8}" type="presOf" srcId="{7483408F-C727-4A7D-8A9D-37706C3FEFE5}" destId="{314A0191-FC85-4764-8425-41BFFE83FB8C}" srcOrd="0" destOrd="0" presId="urn:microsoft.com/office/officeart/2005/8/layout/process1"/>
    <dgm:cxn modelId="{AC958141-1D9A-48E4-8401-6C39A44701AD}" type="presOf" srcId="{BA79E934-893E-43C1-829A-6DC4A082EF80}" destId="{0A95F0C0-C3A5-4602-8E84-79FDB5BDF525}" srcOrd="1" destOrd="0" presId="urn:microsoft.com/office/officeart/2005/8/layout/process1"/>
    <dgm:cxn modelId="{E929D579-5B98-4910-B881-907225EECEC6}" srcId="{CE72AA42-BBB3-4119-9975-842B5D1E91AA}" destId="{FD128476-174C-4346-843A-CFFF5920F4E8}" srcOrd="2" destOrd="0" parTransId="{2C8DA26A-F4C0-435D-89B3-0CEDAD98AB16}" sibTransId="{BA79E934-893E-43C1-829A-6DC4A082EF80}"/>
    <dgm:cxn modelId="{03EC4810-0F5F-4459-83C3-7E56AA550036}" srcId="{CE72AA42-BBB3-4119-9975-842B5D1E91AA}" destId="{1259E667-7E5C-4D41-A81D-887BD2022BBC}" srcOrd="3" destOrd="0" parTransId="{624D1DAD-97F1-41E5-8927-849FDA1D02B9}" sibTransId="{902A50FD-E84D-44FA-86C9-70FEA0C2301A}"/>
    <dgm:cxn modelId="{63A9E5CF-5EB6-4519-AC9F-E0116933933C}" type="presOf" srcId="{902A50FD-E84D-44FA-86C9-70FEA0C2301A}" destId="{D46F0910-CCEC-4650-81D5-0233E3D50EFF}" srcOrd="1" destOrd="0" presId="urn:microsoft.com/office/officeart/2005/8/layout/process1"/>
    <dgm:cxn modelId="{125949AA-1112-4AF2-A6C3-96DA1A0395DF}" type="presOf" srcId="{29F25952-A49B-4238-8729-9FFE824379C1}" destId="{14902E78-7E60-454A-B693-C40C59FB181F}" srcOrd="0" destOrd="0" presId="urn:microsoft.com/office/officeart/2005/8/layout/process1"/>
    <dgm:cxn modelId="{36C2342C-D00B-4C6F-9DB8-A4E7470DDE3D}" srcId="{CE72AA42-BBB3-4119-9975-842B5D1E91AA}" destId="{9CF3768A-F5C4-4151-80FD-EA0351522E3A}" srcOrd="1" destOrd="0" parTransId="{B9A177A9-4859-4794-BB50-E53F10747B4C}" sibTransId="{295D36A3-935F-4DEC-9140-EE2E5AFEE4D6}"/>
    <dgm:cxn modelId="{E106045E-D255-4D97-9801-CCEABC9155DC}" type="presOf" srcId="{9CF3768A-F5C4-4151-80FD-EA0351522E3A}" destId="{65938186-5843-44AE-8C50-48421CA3D80A}" srcOrd="0" destOrd="0" presId="urn:microsoft.com/office/officeart/2005/8/layout/process1"/>
    <dgm:cxn modelId="{10FEB618-376D-48E7-9D5D-7CC7CDE82F79}" type="presOf" srcId="{422C9867-7F8D-4E65-82FA-27B4C85E790A}" destId="{F797ECD1-49E3-4CC7-B1E8-7AEC9A01948B}" srcOrd="0" destOrd="0" presId="urn:microsoft.com/office/officeart/2005/8/layout/process1"/>
    <dgm:cxn modelId="{5A1F50E5-30FA-41C7-9BE2-23011338DF15}" type="presOf" srcId="{295D36A3-935F-4DEC-9140-EE2E5AFEE4D6}" destId="{7A32685B-1CBB-472C-BB31-4923680FBD9E}" srcOrd="1" destOrd="0" presId="urn:microsoft.com/office/officeart/2005/8/layout/process1"/>
    <dgm:cxn modelId="{E066753E-45AA-4164-BE1C-50182E053F26}" type="presOf" srcId="{29F25952-A49B-4238-8729-9FFE824379C1}" destId="{FB887140-3281-479D-9E0E-6A47096EB17B}" srcOrd="1" destOrd="0" presId="urn:microsoft.com/office/officeart/2005/8/layout/process1"/>
    <dgm:cxn modelId="{9582B2A1-2A55-447A-BCBC-201805967575}" srcId="{CE72AA42-BBB3-4119-9975-842B5D1E91AA}" destId="{7483408F-C727-4A7D-8A9D-37706C3FEFE5}" srcOrd="0" destOrd="0" parTransId="{3BDEDDA7-18F7-4432-8249-60C1D07168E7}" sibTransId="{29F25952-A49B-4238-8729-9FFE824379C1}"/>
    <dgm:cxn modelId="{6AB5B1D8-CDB2-4CFB-B2CE-DFE2369016DE}" type="presOf" srcId="{295D36A3-935F-4DEC-9140-EE2E5AFEE4D6}" destId="{DF30A0E9-C89F-471D-9C5D-D1D902B77D22}" srcOrd="0" destOrd="0" presId="urn:microsoft.com/office/officeart/2005/8/layout/process1"/>
    <dgm:cxn modelId="{1AC924A1-DBE4-4F1A-96CF-FA75B1ECA4E3}" type="presOf" srcId="{BA79E934-893E-43C1-829A-6DC4A082EF80}" destId="{FD9776EC-2C4C-46B3-95F4-A58B1CC6AB2B}" srcOrd="0" destOrd="0" presId="urn:microsoft.com/office/officeart/2005/8/layout/process1"/>
    <dgm:cxn modelId="{4024D338-94A7-4B13-8D02-FC0B507219D6}" type="presOf" srcId="{FD128476-174C-4346-843A-CFFF5920F4E8}" destId="{E191F5CF-5EC0-4E86-B282-B53FDEC669CE}" srcOrd="0" destOrd="0" presId="urn:microsoft.com/office/officeart/2005/8/layout/process1"/>
    <dgm:cxn modelId="{A28F0BD8-0173-4D5E-BF74-E51E3C14FD24}" type="presParOf" srcId="{A8FDA8EF-D080-40B6-B01E-E3F822DF51A6}" destId="{314A0191-FC85-4764-8425-41BFFE83FB8C}" srcOrd="0" destOrd="0" presId="urn:microsoft.com/office/officeart/2005/8/layout/process1"/>
    <dgm:cxn modelId="{C6CB7967-DC65-4C01-AD43-85CF564F610A}" type="presParOf" srcId="{A8FDA8EF-D080-40B6-B01E-E3F822DF51A6}" destId="{14902E78-7E60-454A-B693-C40C59FB181F}" srcOrd="1" destOrd="0" presId="urn:microsoft.com/office/officeart/2005/8/layout/process1"/>
    <dgm:cxn modelId="{117BEF30-01E1-4A42-BC28-D97EBDE86F1D}" type="presParOf" srcId="{14902E78-7E60-454A-B693-C40C59FB181F}" destId="{FB887140-3281-479D-9E0E-6A47096EB17B}" srcOrd="0" destOrd="0" presId="urn:microsoft.com/office/officeart/2005/8/layout/process1"/>
    <dgm:cxn modelId="{090E09E9-E7C2-4C28-A053-155937F34214}" type="presParOf" srcId="{A8FDA8EF-D080-40B6-B01E-E3F822DF51A6}" destId="{65938186-5843-44AE-8C50-48421CA3D80A}" srcOrd="2" destOrd="0" presId="urn:microsoft.com/office/officeart/2005/8/layout/process1"/>
    <dgm:cxn modelId="{F83C19D3-1840-4EE5-8C31-8E3C0E2FB171}" type="presParOf" srcId="{A8FDA8EF-D080-40B6-B01E-E3F822DF51A6}" destId="{DF30A0E9-C89F-471D-9C5D-D1D902B77D22}" srcOrd="3" destOrd="0" presId="urn:microsoft.com/office/officeart/2005/8/layout/process1"/>
    <dgm:cxn modelId="{9D792EBA-C8E3-400D-A0AE-C083AECC6722}" type="presParOf" srcId="{DF30A0E9-C89F-471D-9C5D-D1D902B77D22}" destId="{7A32685B-1CBB-472C-BB31-4923680FBD9E}" srcOrd="0" destOrd="0" presId="urn:microsoft.com/office/officeart/2005/8/layout/process1"/>
    <dgm:cxn modelId="{68287403-26EE-4150-B2C1-B1DF93D65393}" type="presParOf" srcId="{A8FDA8EF-D080-40B6-B01E-E3F822DF51A6}" destId="{E191F5CF-5EC0-4E86-B282-B53FDEC669CE}" srcOrd="4" destOrd="0" presId="urn:microsoft.com/office/officeart/2005/8/layout/process1"/>
    <dgm:cxn modelId="{23DFF56E-3117-481C-B425-9B9EBE24D3F7}" type="presParOf" srcId="{A8FDA8EF-D080-40B6-B01E-E3F822DF51A6}" destId="{FD9776EC-2C4C-46B3-95F4-A58B1CC6AB2B}" srcOrd="5" destOrd="0" presId="urn:microsoft.com/office/officeart/2005/8/layout/process1"/>
    <dgm:cxn modelId="{E57E76B9-AB0B-41DE-88F8-C5A0CE702A08}" type="presParOf" srcId="{FD9776EC-2C4C-46B3-95F4-A58B1CC6AB2B}" destId="{0A95F0C0-C3A5-4602-8E84-79FDB5BDF525}" srcOrd="0" destOrd="0" presId="urn:microsoft.com/office/officeart/2005/8/layout/process1"/>
    <dgm:cxn modelId="{9CE3EF6B-AF65-4066-B551-215CF827EB9A}" type="presParOf" srcId="{A8FDA8EF-D080-40B6-B01E-E3F822DF51A6}" destId="{54584C7E-66A4-48D4-A84C-AD50F6DBAA15}" srcOrd="6" destOrd="0" presId="urn:microsoft.com/office/officeart/2005/8/layout/process1"/>
    <dgm:cxn modelId="{ADF35DC0-E176-4501-A2A8-DB690E1D86A2}" type="presParOf" srcId="{A8FDA8EF-D080-40B6-B01E-E3F822DF51A6}" destId="{B733EEBF-29EE-4D65-83BE-342D0686FE6B}" srcOrd="7" destOrd="0" presId="urn:microsoft.com/office/officeart/2005/8/layout/process1"/>
    <dgm:cxn modelId="{A00937A3-6418-4AB4-B18E-6115FFCA5521}" type="presParOf" srcId="{B733EEBF-29EE-4D65-83BE-342D0686FE6B}" destId="{D46F0910-CCEC-4650-81D5-0233E3D50EFF}" srcOrd="0" destOrd="0" presId="urn:microsoft.com/office/officeart/2005/8/layout/process1"/>
    <dgm:cxn modelId="{4EC2065F-924C-44AC-885D-10AFF1C1AE9E}" type="presParOf" srcId="{A8FDA8EF-D080-40B6-B01E-E3F822DF51A6}" destId="{F797ECD1-49E3-4CC7-B1E8-7AEC9A01948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72AA42-BBB3-4119-9975-842B5D1E91A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CF3768A-F5C4-4151-80FD-EA0351522E3A}">
      <dgm:prSet phldrT="[Текст]"/>
      <dgm:spPr>
        <a:solidFill>
          <a:srgbClr val="066634"/>
        </a:solidFill>
        <a:ln>
          <a:solidFill>
            <a:srgbClr val="077A3E"/>
          </a:solidFill>
        </a:ln>
      </dgm:spPr>
      <dgm:t>
        <a:bodyPr/>
        <a:lstStyle/>
        <a:p>
          <a:r>
            <a:rPr lang="ru-RU" dirty="0" smtClean="0"/>
            <a:t>Формирование Предельных показателей проектов бюджетных смет для ПБС </a:t>
          </a:r>
          <a:endParaRPr lang="ru-RU" dirty="0"/>
        </a:p>
      </dgm:t>
    </dgm:pt>
    <dgm:pt modelId="{B9A177A9-4859-4794-BB50-E53F10747B4C}" type="parTrans" cxnId="{36C2342C-D00B-4C6F-9DB8-A4E7470DDE3D}">
      <dgm:prSet/>
      <dgm:spPr/>
      <dgm:t>
        <a:bodyPr/>
        <a:lstStyle/>
        <a:p>
          <a:endParaRPr lang="ru-RU"/>
        </a:p>
      </dgm:t>
    </dgm:pt>
    <dgm:pt modelId="{295D36A3-935F-4DEC-9140-EE2E5AFEE4D6}" type="sibTrans" cxnId="{36C2342C-D00B-4C6F-9DB8-A4E7470DDE3D}">
      <dgm:prSet/>
      <dgm:spPr/>
      <dgm:t>
        <a:bodyPr/>
        <a:lstStyle/>
        <a:p>
          <a:endParaRPr lang="ru-RU"/>
        </a:p>
      </dgm:t>
    </dgm:pt>
    <dgm:pt modelId="{FD128476-174C-4346-843A-CFFF5920F4E8}">
      <dgm:prSet phldrT="[Текст]"/>
      <dgm:spPr>
        <a:solidFill>
          <a:srgbClr val="066634"/>
        </a:solidFill>
      </dgm:spPr>
      <dgm:t>
        <a:bodyPr/>
        <a:lstStyle/>
        <a:p>
          <a:r>
            <a:rPr lang="ru-RU" dirty="0" smtClean="0"/>
            <a:t>Согласование Проектов бюджетных смет ПБС</a:t>
          </a:r>
          <a:endParaRPr lang="ru-RU" dirty="0"/>
        </a:p>
      </dgm:t>
    </dgm:pt>
    <dgm:pt modelId="{2C8DA26A-F4C0-435D-89B3-0CEDAD98AB16}" type="parTrans" cxnId="{E929D579-5B98-4910-B881-907225EECEC6}">
      <dgm:prSet/>
      <dgm:spPr/>
      <dgm:t>
        <a:bodyPr/>
        <a:lstStyle/>
        <a:p>
          <a:endParaRPr lang="ru-RU"/>
        </a:p>
      </dgm:t>
    </dgm:pt>
    <dgm:pt modelId="{BA79E934-893E-43C1-829A-6DC4A082EF80}" type="sibTrans" cxnId="{E929D579-5B98-4910-B881-907225EECEC6}">
      <dgm:prSet/>
      <dgm:spPr/>
      <dgm:t>
        <a:bodyPr/>
        <a:lstStyle/>
        <a:p>
          <a:endParaRPr lang="ru-RU"/>
        </a:p>
      </dgm:t>
    </dgm:pt>
    <dgm:pt modelId="{1259E667-7E5C-4D41-A81D-887BD2022BBC}">
      <dgm:prSet phldrT="[Текст]"/>
      <dgm:spPr>
        <a:solidFill>
          <a:srgbClr val="066634"/>
        </a:solidFill>
      </dgm:spPr>
      <dgm:t>
        <a:bodyPr/>
        <a:lstStyle/>
        <a:p>
          <a:r>
            <a:rPr lang="ru-RU" dirty="0" smtClean="0"/>
            <a:t>Формирование Предложений ГРБС </a:t>
          </a:r>
          <a:endParaRPr lang="ru-RU" dirty="0"/>
        </a:p>
      </dgm:t>
    </dgm:pt>
    <dgm:pt modelId="{624D1DAD-97F1-41E5-8927-849FDA1D02B9}" type="parTrans" cxnId="{03EC4810-0F5F-4459-83C3-7E56AA550036}">
      <dgm:prSet/>
      <dgm:spPr/>
      <dgm:t>
        <a:bodyPr/>
        <a:lstStyle/>
        <a:p>
          <a:endParaRPr lang="ru-RU"/>
        </a:p>
      </dgm:t>
    </dgm:pt>
    <dgm:pt modelId="{902A50FD-E84D-44FA-86C9-70FEA0C2301A}" type="sibTrans" cxnId="{03EC4810-0F5F-4459-83C3-7E56AA550036}">
      <dgm:prSet/>
      <dgm:spPr/>
      <dgm:t>
        <a:bodyPr/>
        <a:lstStyle/>
        <a:p>
          <a:endParaRPr lang="ru-RU"/>
        </a:p>
      </dgm:t>
    </dgm:pt>
    <dgm:pt modelId="{A8FDA8EF-D080-40B6-B01E-E3F822DF51A6}" type="pres">
      <dgm:prSet presAssocID="{CE72AA42-BBB3-4119-9975-842B5D1E91AA}" presName="Name0" presStyleCnt="0">
        <dgm:presLayoutVars>
          <dgm:dir/>
          <dgm:resizeHandles val="exact"/>
        </dgm:presLayoutVars>
      </dgm:prSet>
      <dgm:spPr/>
    </dgm:pt>
    <dgm:pt modelId="{65938186-5843-44AE-8C50-48421CA3D80A}" type="pres">
      <dgm:prSet presAssocID="{9CF3768A-F5C4-4151-80FD-EA0351522E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0A0E9-C89F-471D-9C5D-D1D902B77D22}" type="pres">
      <dgm:prSet presAssocID="{295D36A3-935F-4DEC-9140-EE2E5AFEE4D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A32685B-1CBB-472C-BB31-4923680FBD9E}" type="pres">
      <dgm:prSet presAssocID="{295D36A3-935F-4DEC-9140-EE2E5AFEE4D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191F5CF-5EC0-4E86-B282-B53FDEC669CE}" type="pres">
      <dgm:prSet presAssocID="{FD128476-174C-4346-843A-CFFF5920F4E8}" presName="node" presStyleLbl="node1" presStyleIdx="1" presStyleCnt="3" custLinFactNeighborX="3723" custLinFactNeighborY="-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776EC-2C4C-46B3-95F4-A58B1CC6AB2B}" type="pres">
      <dgm:prSet presAssocID="{BA79E934-893E-43C1-829A-6DC4A082EF8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A95F0C0-C3A5-4602-8E84-79FDB5BDF525}" type="pres">
      <dgm:prSet presAssocID="{BA79E934-893E-43C1-829A-6DC4A082EF8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4584C7E-66A4-48D4-A84C-AD50F6DBAA15}" type="pres">
      <dgm:prSet presAssocID="{1259E667-7E5C-4D41-A81D-887BD2022BB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9D1C1E-B194-4032-BAF9-F3F41D10A9C9}" type="presOf" srcId="{295D36A3-935F-4DEC-9140-EE2E5AFEE4D6}" destId="{DF30A0E9-C89F-471D-9C5D-D1D902B77D22}" srcOrd="0" destOrd="0" presId="urn:microsoft.com/office/officeart/2005/8/layout/process1"/>
    <dgm:cxn modelId="{A37F3E40-C1EE-4C6A-9089-7C04D71F461A}" type="presOf" srcId="{FD128476-174C-4346-843A-CFFF5920F4E8}" destId="{E191F5CF-5EC0-4E86-B282-B53FDEC669CE}" srcOrd="0" destOrd="0" presId="urn:microsoft.com/office/officeart/2005/8/layout/process1"/>
    <dgm:cxn modelId="{AEBE4D18-0CD7-49D6-9F54-47AE81C26A01}" type="presOf" srcId="{295D36A3-935F-4DEC-9140-EE2E5AFEE4D6}" destId="{7A32685B-1CBB-472C-BB31-4923680FBD9E}" srcOrd="1" destOrd="0" presId="urn:microsoft.com/office/officeart/2005/8/layout/process1"/>
    <dgm:cxn modelId="{E929D579-5B98-4910-B881-907225EECEC6}" srcId="{CE72AA42-BBB3-4119-9975-842B5D1E91AA}" destId="{FD128476-174C-4346-843A-CFFF5920F4E8}" srcOrd="1" destOrd="0" parTransId="{2C8DA26A-F4C0-435D-89B3-0CEDAD98AB16}" sibTransId="{BA79E934-893E-43C1-829A-6DC4A082EF80}"/>
    <dgm:cxn modelId="{8239E278-DB88-446A-AAE1-73816023E578}" type="presOf" srcId="{9CF3768A-F5C4-4151-80FD-EA0351522E3A}" destId="{65938186-5843-44AE-8C50-48421CA3D80A}" srcOrd="0" destOrd="0" presId="urn:microsoft.com/office/officeart/2005/8/layout/process1"/>
    <dgm:cxn modelId="{03EC4810-0F5F-4459-83C3-7E56AA550036}" srcId="{CE72AA42-BBB3-4119-9975-842B5D1E91AA}" destId="{1259E667-7E5C-4D41-A81D-887BD2022BBC}" srcOrd="2" destOrd="0" parTransId="{624D1DAD-97F1-41E5-8927-849FDA1D02B9}" sibTransId="{902A50FD-E84D-44FA-86C9-70FEA0C2301A}"/>
    <dgm:cxn modelId="{EF8B8B14-C47C-4E56-92B2-3738D982BCF1}" type="presOf" srcId="{CE72AA42-BBB3-4119-9975-842B5D1E91AA}" destId="{A8FDA8EF-D080-40B6-B01E-E3F822DF51A6}" srcOrd="0" destOrd="0" presId="urn:microsoft.com/office/officeart/2005/8/layout/process1"/>
    <dgm:cxn modelId="{556529FB-32A7-4F15-94EE-6FB5E3F5F1CD}" type="presOf" srcId="{BA79E934-893E-43C1-829A-6DC4A082EF80}" destId="{FD9776EC-2C4C-46B3-95F4-A58B1CC6AB2B}" srcOrd="0" destOrd="0" presId="urn:microsoft.com/office/officeart/2005/8/layout/process1"/>
    <dgm:cxn modelId="{36C2342C-D00B-4C6F-9DB8-A4E7470DDE3D}" srcId="{CE72AA42-BBB3-4119-9975-842B5D1E91AA}" destId="{9CF3768A-F5C4-4151-80FD-EA0351522E3A}" srcOrd="0" destOrd="0" parTransId="{B9A177A9-4859-4794-BB50-E53F10747B4C}" sibTransId="{295D36A3-935F-4DEC-9140-EE2E5AFEE4D6}"/>
    <dgm:cxn modelId="{08CB58E8-ED11-4CA6-B761-CC7C1DEDACCF}" type="presOf" srcId="{1259E667-7E5C-4D41-A81D-887BD2022BBC}" destId="{54584C7E-66A4-48D4-A84C-AD50F6DBAA15}" srcOrd="0" destOrd="0" presId="urn:microsoft.com/office/officeart/2005/8/layout/process1"/>
    <dgm:cxn modelId="{5D3AF4B6-14F7-4A14-ABAD-724592968308}" type="presOf" srcId="{BA79E934-893E-43C1-829A-6DC4A082EF80}" destId="{0A95F0C0-C3A5-4602-8E84-79FDB5BDF525}" srcOrd="1" destOrd="0" presId="urn:microsoft.com/office/officeart/2005/8/layout/process1"/>
    <dgm:cxn modelId="{B31265B9-F09C-4ACA-83BF-90DF6F0F636D}" type="presParOf" srcId="{A8FDA8EF-D080-40B6-B01E-E3F822DF51A6}" destId="{65938186-5843-44AE-8C50-48421CA3D80A}" srcOrd="0" destOrd="0" presId="urn:microsoft.com/office/officeart/2005/8/layout/process1"/>
    <dgm:cxn modelId="{5959CEE0-6AE4-467C-9283-10C2C1815FCA}" type="presParOf" srcId="{A8FDA8EF-D080-40B6-B01E-E3F822DF51A6}" destId="{DF30A0E9-C89F-471D-9C5D-D1D902B77D22}" srcOrd="1" destOrd="0" presId="urn:microsoft.com/office/officeart/2005/8/layout/process1"/>
    <dgm:cxn modelId="{B5277D94-BFE7-40C7-B24F-1C479A05A77C}" type="presParOf" srcId="{DF30A0E9-C89F-471D-9C5D-D1D902B77D22}" destId="{7A32685B-1CBB-472C-BB31-4923680FBD9E}" srcOrd="0" destOrd="0" presId="urn:microsoft.com/office/officeart/2005/8/layout/process1"/>
    <dgm:cxn modelId="{919E44D4-00F4-4694-AA78-B7BA39479E01}" type="presParOf" srcId="{A8FDA8EF-D080-40B6-B01E-E3F822DF51A6}" destId="{E191F5CF-5EC0-4E86-B282-B53FDEC669CE}" srcOrd="2" destOrd="0" presId="urn:microsoft.com/office/officeart/2005/8/layout/process1"/>
    <dgm:cxn modelId="{B0398BAC-A52F-4AD0-81A2-34C3C591E2EB}" type="presParOf" srcId="{A8FDA8EF-D080-40B6-B01E-E3F822DF51A6}" destId="{FD9776EC-2C4C-46B3-95F4-A58B1CC6AB2B}" srcOrd="3" destOrd="0" presId="urn:microsoft.com/office/officeart/2005/8/layout/process1"/>
    <dgm:cxn modelId="{C6D0942E-5AA9-4BD4-8863-50655D723878}" type="presParOf" srcId="{FD9776EC-2C4C-46B3-95F4-A58B1CC6AB2B}" destId="{0A95F0C0-C3A5-4602-8E84-79FDB5BDF525}" srcOrd="0" destOrd="0" presId="urn:microsoft.com/office/officeart/2005/8/layout/process1"/>
    <dgm:cxn modelId="{0B9EAE07-2A32-4549-BE0D-9D20F456B3A9}" type="presParOf" srcId="{A8FDA8EF-D080-40B6-B01E-E3F822DF51A6}" destId="{54584C7E-66A4-48D4-A84C-AD50F6DBAA1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72AA42-BBB3-4119-9975-842B5D1E91A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CF3768A-F5C4-4151-80FD-EA0351522E3A}">
      <dgm:prSet phldrT="[Текст]"/>
      <dgm:spPr>
        <a:solidFill>
          <a:srgbClr val="066634"/>
        </a:solidFill>
        <a:ln>
          <a:solidFill>
            <a:srgbClr val="077A3E"/>
          </a:solidFill>
        </a:ln>
      </dgm:spPr>
      <dgm:t>
        <a:bodyPr/>
        <a:lstStyle/>
        <a:p>
          <a:r>
            <a:rPr lang="ru-RU" dirty="0" smtClean="0"/>
            <a:t>Формирование Предельных показателей проектов бюджетных смет для ПБС </a:t>
          </a:r>
          <a:endParaRPr lang="ru-RU" dirty="0"/>
        </a:p>
      </dgm:t>
    </dgm:pt>
    <dgm:pt modelId="{B9A177A9-4859-4794-BB50-E53F10747B4C}" type="parTrans" cxnId="{36C2342C-D00B-4C6F-9DB8-A4E7470DDE3D}">
      <dgm:prSet/>
      <dgm:spPr/>
      <dgm:t>
        <a:bodyPr/>
        <a:lstStyle/>
        <a:p>
          <a:endParaRPr lang="ru-RU"/>
        </a:p>
      </dgm:t>
    </dgm:pt>
    <dgm:pt modelId="{295D36A3-935F-4DEC-9140-EE2E5AFEE4D6}" type="sibTrans" cxnId="{36C2342C-D00B-4C6F-9DB8-A4E7470DDE3D}">
      <dgm:prSet/>
      <dgm:spPr/>
      <dgm:t>
        <a:bodyPr/>
        <a:lstStyle/>
        <a:p>
          <a:endParaRPr lang="ru-RU"/>
        </a:p>
      </dgm:t>
    </dgm:pt>
    <dgm:pt modelId="{FD128476-174C-4346-843A-CFFF5920F4E8}">
      <dgm:prSet phldrT="[Текст]"/>
      <dgm:spPr>
        <a:solidFill>
          <a:srgbClr val="066634"/>
        </a:solidFill>
      </dgm:spPr>
      <dgm:t>
        <a:bodyPr/>
        <a:lstStyle/>
        <a:p>
          <a:r>
            <a:rPr lang="ru-RU" dirty="0" smtClean="0"/>
            <a:t>Согласование Проектов бюджетных смет ПБС</a:t>
          </a:r>
          <a:endParaRPr lang="ru-RU" dirty="0"/>
        </a:p>
      </dgm:t>
    </dgm:pt>
    <dgm:pt modelId="{2C8DA26A-F4C0-435D-89B3-0CEDAD98AB16}" type="parTrans" cxnId="{E929D579-5B98-4910-B881-907225EECEC6}">
      <dgm:prSet/>
      <dgm:spPr/>
      <dgm:t>
        <a:bodyPr/>
        <a:lstStyle/>
        <a:p>
          <a:endParaRPr lang="ru-RU"/>
        </a:p>
      </dgm:t>
    </dgm:pt>
    <dgm:pt modelId="{BA79E934-893E-43C1-829A-6DC4A082EF80}" type="sibTrans" cxnId="{E929D579-5B98-4910-B881-907225EECEC6}">
      <dgm:prSet/>
      <dgm:spPr/>
      <dgm:t>
        <a:bodyPr/>
        <a:lstStyle/>
        <a:p>
          <a:endParaRPr lang="ru-RU"/>
        </a:p>
      </dgm:t>
    </dgm:pt>
    <dgm:pt modelId="{1259E667-7E5C-4D41-A81D-887BD2022BBC}">
      <dgm:prSet phldrT="[Текст]"/>
      <dgm:spPr>
        <a:solidFill>
          <a:srgbClr val="066634"/>
        </a:solidFill>
      </dgm:spPr>
      <dgm:t>
        <a:bodyPr/>
        <a:lstStyle/>
        <a:p>
          <a:r>
            <a:rPr lang="ru-RU" dirty="0" smtClean="0"/>
            <a:t>Формирование Предложений ГРБС </a:t>
          </a:r>
          <a:endParaRPr lang="ru-RU" dirty="0"/>
        </a:p>
      </dgm:t>
    </dgm:pt>
    <dgm:pt modelId="{624D1DAD-97F1-41E5-8927-849FDA1D02B9}" type="parTrans" cxnId="{03EC4810-0F5F-4459-83C3-7E56AA550036}">
      <dgm:prSet/>
      <dgm:spPr/>
      <dgm:t>
        <a:bodyPr/>
        <a:lstStyle/>
        <a:p>
          <a:endParaRPr lang="ru-RU"/>
        </a:p>
      </dgm:t>
    </dgm:pt>
    <dgm:pt modelId="{902A50FD-E84D-44FA-86C9-70FEA0C2301A}" type="sibTrans" cxnId="{03EC4810-0F5F-4459-83C3-7E56AA550036}">
      <dgm:prSet/>
      <dgm:spPr/>
      <dgm:t>
        <a:bodyPr/>
        <a:lstStyle/>
        <a:p>
          <a:endParaRPr lang="ru-RU"/>
        </a:p>
      </dgm:t>
    </dgm:pt>
    <dgm:pt modelId="{422C9867-7F8D-4E65-82FA-27B4C85E790A}">
      <dgm:prSet/>
      <dgm:spPr>
        <a:solidFill>
          <a:srgbClr val="066634"/>
        </a:solidFill>
      </dgm:spPr>
      <dgm:t>
        <a:bodyPr/>
        <a:lstStyle/>
        <a:p>
          <a:r>
            <a:rPr lang="ru-RU" dirty="0" smtClean="0"/>
            <a:t>Экспорт данных в РРО и НСВ</a:t>
          </a:r>
          <a:endParaRPr lang="ru-RU" dirty="0"/>
        </a:p>
      </dgm:t>
    </dgm:pt>
    <dgm:pt modelId="{50E30377-2673-4FB0-90E8-163EF58CA4D3}" type="parTrans" cxnId="{A865AA59-28C3-4264-8D33-5F898B1A82A2}">
      <dgm:prSet/>
      <dgm:spPr/>
      <dgm:t>
        <a:bodyPr/>
        <a:lstStyle/>
        <a:p>
          <a:endParaRPr lang="ru-RU"/>
        </a:p>
      </dgm:t>
    </dgm:pt>
    <dgm:pt modelId="{79EB4A26-EF0B-4FEB-B704-32F14342906E}" type="sibTrans" cxnId="{A865AA59-28C3-4264-8D33-5F898B1A82A2}">
      <dgm:prSet/>
      <dgm:spPr/>
      <dgm:t>
        <a:bodyPr/>
        <a:lstStyle/>
        <a:p>
          <a:endParaRPr lang="ru-RU"/>
        </a:p>
      </dgm:t>
    </dgm:pt>
    <dgm:pt modelId="{A8FDA8EF-D080-40B6-B01E-E3F822DF51A6}" type="pres">
      <dgm:prSet presAssocID="{CE72AA42-BBB3-4119-9975-842B5D1E91AA}" presName="Name0" presStyleCnt="0">
        <dgm:presLayoutVars>
          <dgm:dir/>
          <dgm:resizeHandles val="exact"/>
        </dgm:presLayoutVars>
      </dgm:prSet>
      <dgm:spPr/>
    </dgm:pt>
    <dgm:pt modelId="{65938186-5843-44AE-8C50-48421CA3D80A}" type="pres">
      <dgm:prSet presAssocID="{9CF3768A-F5C4-4151-80FD-EA0351522E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0A0E9-C89F-471D-9C5D-D1D902B77D22}" type="pres">
      <dgm:prSet presAssocID="{295D36A3-935F-4DEC-9140-EE2E5AFEE4D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A32685B-1CBB-472C-BB31-4923680FBD9E}" type="pres">
      <dgm:prSet presAssocID="{295D36A3-935F-4DEC-9140-EE2E5AFEE4D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191F5CF-5EC0-4E86-B282-B53FDEC669CE}" type="pres">
      <dgm:prSet presAssocID="{FD128476-174C-4346-843A-CFFF5920F4E8}" presName="node" presStyleLbl="node1" presStyleIdx="1" presStyleCnt="4" custLinFactNeighborX="3723" custLinFactNeighborY="-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776EC-2C4C-46B3-95F4-A58B1CC6AB2B}" type="pres">
      <dgm:prSet presAssocID="{BA79E934-893E-43C1-829A-6DC4A082EF8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A95F0C0-C3A5-4602-8E84-79FDB5BDF525}" type="pres">
      <dgm:prSet presAssocID="{BA79E934-893E-43C1-829A-6DC4A082EF8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4584C7E-66A4-48D4-A84C-AD50F6DBAA15}" type="pres">
      <dgm:prSet presAssocID="{1259E667-7E5C-4D41-A81D-887BD2022BB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EEBF-29EE-4D65-83BE-342D0686FE6B}" type="pres">
      <dgm:prSet presAssocID="{902A50FD-E84D-44FA-86C9-70FEA0C2301A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46F0910-CCEC-4650-81D5-0233E3D50EFF}" type="pres">
      <dgm:prSet presAssocID="{902A50FD-E84D-44FA-86C9-70FEA0C2301A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F797ECD1-49E3-4CC7-B1E8-7AEC9A01948B}" type="pres">
      <dgm:prSet presAssocID="{422C9867-7F8D-4E65-82FA-27B4C85E790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136F95-E618-436F-ADF3-5C909CC8A82C}" type="presOf" srcId="{BA79E934-893E-43C1-829A-6DC4A082EF80}" destId="{FD9776EC-2C4C-46B3-95F4-A58B1CC6AB2B}" srcOrd="0" destOrd="0" presId="urn:microsoft.com/office/officeart/2005/8/layout/process1"/>
    <dgm:cxn modelId="{C7F21013-E1AE-4C30-9B35-425D89F1F214}" type="presOf" srcId="{422C9867-7F8D-4E65-82FA-27B4C85E790A}" destId="{F797ECD1-49E3-4CC7-B1E8-7AEC9A01948B}" srcOrd="0" destOrd="0" presId="urn:microsoft.com/office/officeart/2005/8/layout/process1"/>
    <dgm:cxn modelId="{9C6E2171-DFA9-47AE-98C4-AA65C6F4B2A4}" type="presOf" srcId="{1259E667-7E5C-4D41-A81D-887BD2022BBC}" destId="{54584C7E-66A4-48D4-A84C-AD50F6DBAA15}" srcOrd="0" destOrd="0" presId="urn:microsoft.com/office/officeart/2005/8/layout/process1"/>
    <dgm:cxn modelId="{92CB58F4-0D8F-4B10-86BA-3CF90116A864}" type="presOf" srcId="{CE72AA42-BBB3-4119-9975-842B5D1E91AA}" destId="{A8FDA8EF-D080-40B6-B01E-E3F822DF51A6}" srcOrd="0" destOrd="0" presId="urn:microsoft.com/office/officeart/2005/8/layout/process1"/>
    <dgm:cxn modelId="{A865AA59-28C3-4264-8D33-5F898B1A82A2}" srcId="{CE72AA42-BBB3-4119-9975-842B5D1E91AA}" destId="{422C9867-7F8D-4E65-82FA-27B4C85E790A}" srcOrd="3" destOrd="0" parTransId="{50E30377-2673-4FB0-90E8-163EF58CA4D3}" sibTransId="{79EB4A26-EF0B-4FEB-B704-32F14342906E}"/>
    <dgm:cxn modelId="{0F805C6C-D3C4-4B7F-BD2B-645DCDB7E113}" type="presOf" srcId="{FD128476-174C-4346-843A-CFFF5920F4E8}" destId="{E191F5CF-5EC0-4E86-B282-B53FDEC669CE}" srcOrd="0" destOrd="0" presId="urn:microsoft.com/office/officeart/2005/8/layout/process1"/>
    <dgm:cxn modelId="{8E3F0BBE-3F17-4F2D-8407-3DC64E6A1296}" type="presOf" srcId="{902A50FD-E84D-44FA-86C9-70FEA0C2301A}" destId="{D46F0910-CCEC-4650-81D5-0233E3D50EFF}" srcOrd="1" destOrd="0" presId="urn:microsoft.com/office/officeart/2005/8/layout/process1"/>
    <dgm:cxn modelId="{E929D579-5B98-4910-B881-907225EECEC6}" srcId="{CE72AA42-BBB3-4119-9975-842B5D1E91AA}" destId="{FD128476-174C-4346-843A-CFFF5920F4E8}" srcOrd="1" destOrd="0" parTransId="{2C8DA26A-F4C0-435D-89B3-0CEDAD98AB16}" sibTransId="{BA79E934-893E-43C1-829A-6DC4A082EF80}"/>
    <dgm:cxn modelId="{03EC4810-0F5F-4459-83C3-7E56AA550036}" srcId="{CE72AA42-BBB3-4119-9975-842B5D1E91AA}" destId="{1259E667-7E5C-4D41-A81D-887BD2022BBC}" srcOrd="2" destOrd="0" parTransId="{624D1DAD-97F1-41E5-8927-849FDA1D02B9}" sibTransId="{902A50FD-E84D-44FA-86C9-70FEA0C2301A}"/>
    <dgm:cxn modelId="{28943749-CA0E-479D-8938-EF5839E932BF}" type="presOf" srcId="{295D36A3-935F-4DEC-9140-EE2E5AFEE4D6}" destId="{7A32685B-1CBB-472C-BB31-4923680FBD9E}" srcOrd="1" destOrd="0" presId="urn:microsoft.com/office/officeart/2005/8/layout/process1"/>
    <dgm:cxn modelId="{36C2342C-D00B-4C6F-9DB8-A4E7470DDE3D}" srcId="{CE72AA42-BBB3-4119-9975-842B5D1E91AA}" destId="{9CF3768A-F5C4-4151-80FD-EA0351522E3A}" srcOrd="0" destOrd="0" parTransId="{B9A177A9-4859-4794-BB50-E53F10747B4C}" sibTransId="{295D36A3-935F-4DEC-9140-EE2E5AFEE4D6}"/>
    <dgm:cxn modelId="{2DF1B785-B1F1-4887-B1DD-439C03D3C41D}" type="presOf" srcId="{295D36A3-935F-4DEC-9140-EE2E5AFEE4D6}" destId="{DF30A0E9-C89F-471D-9C5D-D1D902B77D22}" srcOrd="0" destOrd="0" presId="urn:microsoft.com/office/officeart/2005/8/layout/process1"/>
    <dgm:cxn modelId="{8C671BC3-85DE-45E2-BCAE-FF5F7FF83B7F}" type="presOf" srcId="{BA79E934-893E-43C1-829A-6DC4A082EF80}" destId="{0A95F0C0-C3A5-4602-8E84-79FDB5BDF525}" srcOrd="1" destOrd="0" presId="urn:microsoft.com/office/officeart/2005/8/layout/process1"/>
    <dgm:cxn modelId="{ACAEBA64-1550-43E3-AE96-A8B6CA8A0890}" type="presOf" srcId="{902A50FD-E84D-44FA-86C9-70FEA0C2301A}" destId="{B733EEBF-29EE-4D65-83BE-342D0686FE6B}" srcOrd="0" destOrd="0" presId="urn:microsoft.com/office/officeart/2005/8/layout/process1"/>
    <dgm:cxn modelId="{9FBB20F0-D55C-4167-AFB6-C93D3B95DD8B}" type="presOf" srcId="{9CF3768A-F5C4-4151-80FD-EA0351522E3A}" destId="{65938186-5843-44AE-8C50-48421CA3D80A}" srcOrd="0" destOrd="0" presId="urn:microsoft.com/office/officeart/2005/8/layout/process1"/>
    <dgm:cxn modelId="{FCD21C80-5709-4CFC-A45A-81E3076F5BBC}" type="presParOf" srcId="{A8FDA8EF-D080-40B6-B01E-E3F822DF51A6}" destId="{65938186-5843-44AE-8C50-48421CA3D80A}" srcOrd="0" destOrd="0" presId="urn:microsoft.com/office/officeart/2005/8/layout/process1"/>
    <dgm:cxn modelId="{DE4B5227-754F-4755-A381-63A535B4BE00}" type="presParOf" srcId="{A8FDA8EF-D080-40B6-B01E-E3F822DF51A6}" destId="{DF30A0E9-C89F-471D-9C5D-D1D902B77D22}" srcOrd="1" destOrd="0" presId="urn:microsoft.com/office/officeart/2005/8/layout/process1"/>
    <dgm:cxn modelId="{15C54918-6E32-410D-994A-10D9E3CD8967}" type="presParOf" srcId="{DF30A0E9-C89F-471D-9C5D-D1D902B77D22}" destId="{7A32685B-1CBB-472C-BB31-4923680FBD9E}" srcOrd="0" destOrd="0" presId="urn:microsoft.com/office/officeart/2005/8/layout/process1"/>
    <dgm:cxn modelId="{8DCB4F4A-7684-4AEB-B5D0-49E3C643D3F0}" type="presParOf" srcId="{A8FDA8EF-D080-40B6-B01E-E3F822DF51A6}" destId="{E191F5CF-5EC0-4E86-B282-B53FDEC669CE}" srcOrd="2" destOrd="0" presId="urn:microsoft.com/office/officeart/2005/8/layout/process1"/>
    <dgm:cxn modelId="{E5EA7841-C468-4C6F-B586-488FC8449141}" type="presParOf" srcId="{A8FDA8EF-D080-40B6-B01E-E3F822DF51A6}" destId="{FD9776EC-2C4C-46B3-95F4-A58B1CC6AB2B}" srcOrd="3" destOrd="0" presId="urn:microsoft.com/office/officeart/2005/8/layout/process1"/>
    <dgm:cxn modelId="{FA3936F5-6311-4AEB-9FDF-9F6662F3FD7C}" type="presParOf" srcId="{FD9776EC-2C4C-46B3-95F4-A58B1CC6AB2B}" destId="{0A95F0C0-C3A5-4602-8E84-79FDB5BDF525}" srcOrd="0" destOrd="0" presId="urn:microsoft.com/office/officeart/2005/8/layout/process1"/>
    <dgm:cxn modelId="{80212220-A012-42EB-B507-60BE5AE2025A}" type="presParOf" srcId="{A8FDA8EF-D080-40B6-B01E-E3F822DF51A6}" destId="{54584C7E-66A4-48D4-A84C-AD50F6DBAA15}" srcOrd="4" destOrd="0" presId="urn:microsoft.com/office/officeart/2005/8/layout/process1"/>
    <dgm:cxn modelId="{673FB323-5183-4CF5-9D0F-2168FFA11740}" type="presParOf" srcId="{A8FDA8EF-D080-40B6-B01E-E3F822DF51A6}" destId="{B733EEBF-29EE-4D65-83BE-342D0686FE6B}" srcOrd="5" destOrd="0" presId="urn:microsoft.com/office/officeart/2005/8/layout/process1"/>
    <dgm:cxn modelId="{2F612A67-A3B6-4A3B-B4AE-46430D2B8474}" type="presParOf" srcId="{B733EEBF-29EE-4D65-83BE-342D0686FE6B}" destId="{D46F0910-CCEC-4650-81D5-0233E3D50EFF}" srcOrd="0" destOrd="0" presId="urn:microsoft.com/office/officeart/2005/8/layout/process1"/>
    <dgm:cxn modelId="{7C163BBF-9649-44B7-8158-8FD216981E13}" type="presParOf" srcId="{A8FDA8EF-D080-40B6-B01E-E3F822DF51A6}" destId="{F797ECD1-49E3-4CC7-B1E8-7AEC9A01948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4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7/12/2017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5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30095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4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7/12/2017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5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30095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209D-CC24-404D-BA45-4E524A11697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5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209D-CC24-404D-BA45-4E524A11697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9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alphaModFix amt="33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9847" y="247502"/>
            <a:ext cx="1786589" cy="470155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14">
            <a:alphaModFix amt="33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09847" y="247502"/>
            <a:ext cx="1786589" cy="4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sl.budgetplan.minfin.ru/http/BudgetPla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192230" y="0"/>
            <a:ext cx="4951769" cy="5343525"/>
          </a:xfrm>
          <a:prstGeom prst="ellipse">
            <a:avLst/>
          </a:prstGeom>
          <a:gradFill flip="none" rotWithShape="1">
            <a:gsLst>
              <a:gs pos="2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2"/>
          <p:cNvSpPr/>
          <p:nvPr/>
        </p:nvSpPr>
        <p:spPr>
          <a:xfrm>
            <a:off x="1587" y="4641274"/>
            <a:ext cx="9142413" cy="1738066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l="3197" t="33872" r="-6506" b="55995"/>
          <a:stretch/>
        </p:blipFill>
        <p:spPr>
          <a:xfrm>
            <a:off x="8718" y="4641274"/>
            <a:ext cx="9143999" cy="17311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834" y="2098963"/>
            <a:ext cx="8347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Демонстрация функциональных возможностей государственной интегрированной информационной системы управления общественными финансами «Электронный бюджет» в части формирования Проекта бюджетной сметы Получателей бюджетных средств и формирование Предложений ГРБС </a:t>
            </a:r>
            <a:r>
              <a:rPr lang="ru-RU" b="1" dirty="0" smtClean="0"/>
              <a:t>Главных распорядителей </a:t>
            </a:r>
            <a:r>
              <a:rPr lang="ru-RU" b="1" dirty="0"/>
              <a:t>бюджетных средств</a:t>
            </a:r>
          </a:p>
        </p:txBody>
      </p:sp>
      <p:sp>
        <p:nvSpPr>
          <p:cNvPr id="6" name="Прямоугольник 28"/>
          <p:cNvSpPr>
            <a:spLocks noChangeArrowheads="1"/>
          </p:cNvSpPr>
          <p:nvPr/>
        </p:nvSpPr>
        <p:spPr bwMode="auto">
          <a:xfrm>
            <a:off x="6745186" y="329215"/>
            <a:ext cx="172769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ЭЛЕКТРОННЫЙ  БЮДЖЕТ</a:t>
            </a:r>
            <a:endParaRPr lang="ru-RU" alt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E:\Tanya\WORK WORK\Презентация\2013.11.01_Минфин_Типовое решение ГМП\материал\лого - копия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6855" y="139996"/>
            <a:ext cx="642942" cy="591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68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84071"/>
            <a:ext cx="8934450" cy="2924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52400" y="869529"/>
            <a:ext cx="8782049" cy="5877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dirty="0" smtClean="0"/>
              <a:t>ФОРМИРОВАНИЕ ПРОЕКТОВ ПОКАЗАТЕЛЕЙ БЮДЖЕТНОЙ СМЕТЫ ПОЛУЧАТЕЛЕМ БЮДЖЕТНЫХ СРЕДСТВ. ДОБАВЛЕНИЕ ВАРИАНТА ПО СТРОКАМ КБК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67625" y="4467029"/>
            <a:ext cx="1019176" cy="516340"/>
          </a:xfrm>
          <a:prstGeom prst="rect">
            <a:avLst/>
          </a:prstGeom>
          <a:noFill/>
          <a:ln w="38100">
            <a:solidFill>
              <a:srgbClr val="0666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9562" y="4259262"/>
            <a:ext cx="8701088" cy="178295"/>
          </a:xfrm>
          <a:prstGeom prst="rect">
            <a:avLst/>
          </a:prstGeom>
          <a:noFill/>
          <a:ln w="38100">
            <a:solidFill>
              <a:srgbClr val="0666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200" y="1818616"/>
            <a:ext cx="5257800" cy="523220"/>
          </a:xfrm>
          <a:prstGeom prst="rect">
            <a:avLst/>
          </a:prstGeom>
          <a:solidFill>
            <a:srgbClr val="0666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Возможно добавление </a:t>
            </a:r>
            <a:r>
              <a:rPr lang="ru-RU" sz="1400" dirty="0">
                <a:solidFill>
                  <a:schemeClr val="bg1"/>
                </a:solidFill>
              </a:rPr>
              <a:t>нескольких вариантов по одной строке </a:t>
            </a:r>
            <a:r>
              <a:rPr lang="ru-RU" sz="1400" dirty="0" smtClean="0">
                <a:solidFill>
                  <a:schemeClr val="bg1"/>
                </a:solidFill>
              </a:rPr>
              <a:t>КБК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4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52400" y="736179"/>
            <a:ext cx="8782049" cy="5877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dirty="0" smtClean="0"/>
              <a:t>ФОРМИРОВАНИЕ ПРОЕКТОВ ПОКАЗАТЕЛЕЙ БЮДЖЕТНОЙ СМЕТЫ ПОЛУЧАТЕЛЕМ БЮДЖЕТНЫХ СРЕДСТВ. ЗАПОЛНЕНИЕ ФОРМЫ ОПСП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428750"/>
            <a:ext cx="8915400" cy="1924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>
            <a:spLocks noChangeAspect="1"/>
          </p:cNvSpPr>
          <p:nvPr/>
        </p:nvSpPr>
        <p:spPr>
          <a:xfrm>
            <a:off x="3509671" y="3418446"/>
            <a:ext cx="2300579" cy="455142"/>
          </a:xfrm>
          <a:prstGeom prst="downArrow">
            <a:avLst>
              <a:gd name="adj1" fmla="val 56568"/>
              <a:gd name="adj2" fmla="val 60738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55" y="3873588"/>
            <a:ext cx="7343010" cy="28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7725" y="2700330"/>
            <a:ext cx="2038350" cy="20479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86075" y="2924177"/>
            <a:ext cx="1085850" cy="20479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74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428750"/>
            <a:ext cx="8915400" cy="1924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52400" y="736179"/>
            <a:ext cx="8782049" cy="5877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dirty="0" smtClean="0"/>
              <a:t>ПРЕДЗАПОЛНЕНИЕ ОПСП ПРОЕКТОВ ПОКАЗАТЕЛЕЙ БЮДЖЕТНОЙ СМЕТЫ ИЗ ОПСП ПОКАЗАТЕЛЕЙ БЮДЖЕТНОЙ СМЕТЫ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86075" y="3128973"/>
            <a:ext cx="1085850" cy="20479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8675" y="2719381"/>
            <a:ext cx="2057400" cy="20479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>
            <a:spLocks noChangeAspect="1"/>
          </p:cNvSpPr>
          <p:nvPr/>
        </p:nvSpPr>
        <p:spPr>
          <a:xfrm>
            <a:off x="1514473" y="3609975"/>
            <a:ext cx="2300579" cy="455142"/>
          </a:xfrm>
          <a:prstGeom prst="downArrow">
            <a:avLst>
              <a:gd name="adj1" fmla="val 56568"/>
              <a:gd name="adj2" fmla="val 60738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1" y="4295775"/>
            <a:ext cx="4619625" cy="1581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113192" y="4257437"/>
            <a:ext cx="3821258" cy="1600438"/>
          </a:xfrm>
          <a:prstGeom prst="rect">
            <a:avLst/>
          </a:prstGeom>
          <a:solidFill>
            <a:srgbClr val="0666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В системе предусмотрено пред заполнение ОПСП Показателей проектов БС значениями ОПСП Показателей БС, при этом есть возможность выбрать нужный год пред заполнения или заполнить значение по какому-либо периоду нулевыми значениями.</a:t>
            </a:r>
          </a:p>
        </p:txBody>
      </p:sp>
    </p:spTree>
    <p:extLst>
      <p:ext uri="{BB962C8B-B14F-4D97-AF65-F5344CB8AC3E}">
        <p14:creationId xmlns:p14="http://schemas.microsoft.com/office/powerpoint/2010/main" val="1029177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152400" y="736179"/>
            <a:ext cx="8782049" cy="5877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dirty="0" smtClean="0"/>
              <a:t>СОГЛАСОВАНИЕ ПРОЕКТОВ ПОКАЗАТЕЛЕЙ БЮДЖЕТНОЙ СМЕТЫ ПОЛУЧАТЕЛЕМ БЮДЖЕТНЫХ СРЕДСТВ</a:t>
            </a:r>
          </a:p>
          <a:p>
            <a:pPr algn="ctr"/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599"/>
            <a:ext cx="8658225" cy="3060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28825" y="2257425"/>
            <a:ext cx="1352550" cy="23097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28825" y="2528866"/>
            <a:ext cx="1352550" cy="20479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4967" y="4714637"/>
            <a:ext cx="3821258" cy="1169551"/>
          </a:xfrm>
          <a:prstGeom prst="rect">
            <a:avLst/>
          </a:prstGeom>
          <a:solidFill>
            <a:srgbClr val="0666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В Проектах показателей бюджетных смет предусмотрено два </a:t>
            </a:r>
            <a:r>
              <a:rPr lang="ru-RU" sz="1400" dirty="0">
                <a:solidFill>
                  <a:schemeClr val="bg1"/>
                </a:solidFill>
              </a:rPr>
              <a:t>в</a:t>
            </a:r>
            <a:r>
              <a:rPr lang="ru-RU" sz="1400" dirty="0" smtClean="0">
                <a:solidFill>
                  <a:schemeClr val="bg1"/>
                </a:solidFill>
              </a:rPr>
              <a:t>арианта согласования: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Построчное согласование,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Массовое согласование.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0" y="3514725"/>
            <a:ext cx="8743949" cy="3343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152400" y="736179"/>
            <a:ext cx="8782049" cy="5877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dirty="0" smtClean="0"/>
              <a:t>ФОРМИРОВАНИЕ ПРОЕКТА БЮДЖЕТНОЙ СМЕТЫ ПОЛУЧАТЕЛЕМ БЮДЖЕТНЫХ СРЕДСТВ</a:t>
            </a:r>
          </a:p>
          <a:p>
            <a:pPr algn="ctr"/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66942"/>
            <a:ext cx="4200525" cy="215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9781" y="2416366"/>
            <a:ext cx="1461944" cy="24964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75065" y="1543048"/>
            <a:ext cx="3916509" cy="1600438"/>
          </a:xfrm>
          <a:prstGeom prst="rect">
            <a:avLst/>
          </a:prstGeom>
          <a:solidFill>
            <a:srgbClr val="0666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При формировании документа «Проект бюджетной сметы» необходимо обязательно выбрать Вариант проекта БС и сохранить документ, после этого в документ попадут все строки КБК с данным Вариантом проекта БС и статусом «Подписано» из Реестра проектов показателей БС.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499" y="5041598"/>
            <a:ext cx="3695701" cy="24964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>
            <a:spLocks noChangeAspect="1"/>
          </p:cNvSpPr>
          <p:nvPr/>
        </p:nvSpPr>
        <p:spPr>
          <a:xfrm rot="3391199">
            <a:off x="4336312" y="3746542"/>
            <a:ext cx="430346" cy="1577190"/>
          </a:xfrm>
          <a:prstGeom prst="downArrow">
            <a:avLst>
              <a:gd name="adj1" fmla="val 48867"/>
              <a:gd name="adj2" fmla="val 65782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70291" y="3781423"/>
            <a:ext cx="3916509" cy="1600438"/>
          </a:xfrm>
          <a:prstGeom prst="rect">
            <a:avLst/>
          </a:prstGeom>
          <a:solidFill>
            <a:srgbClr val="0666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Доступна </a:t>
            </a:r>
            <a:r>
              <a:rPr lang="ru-RU" sz="1400" dirty="0">
                <a:solidFill>
                  <a:schemeClr val="bg1"/>
                </a:solidFill>
              </a:rPr>
              <a:t>корректировка состава КБК в Проекте БС, при чем в один документ могут попасть КБК разных </a:t>
            </a:r>
            <a:r>
              <a:rPr lang="ru-RU" sz="1400" dirty="0" smtClean="0">
                <a:solidFill>
                  <a:schemeClr val="bg1"/>
                </a:solidFill>
              </a:rPr>
              <a:t>Вариантов,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Для </a:t>
            </a:r>
            <a:r>
              <a:rPr lang="ru-RU" sz="1400" dirty="0">
                <a:solidFill>
                  <a:schemeClr val="bg1"/>
                </a:solidFill>
              </a:rPr>
              <a:t>удобства предусмотрен механизм добавления, удаления и единовременной очистки всех строк </a:t>
            </a:r>
            <a:r>
              <a:rPr lang="ru-RU" sz="1400" dirty="0" smtClean="0">
                <a:solidFill>
                  <a:schemeClr val="bg1"/>
                </a:solidFill>
              </a:rPr>
              <a:t>КБК,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Доступен просмотр формы ОПСП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9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152400" y="736179"/>
            <a:ext cx="8782049" cy="5877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dirty="0" smtClean="0"/>
              <a:t>СОГЛАСОВАНИЕ ПРОЕКТА БЮДЖЕТНОЙ СМЕТЫ ПОЛУЧАТЕЛЕМ БЮДЖЕТНЫХ СРЕДСТВ</a:t>
            </a:r>
          </a:p>
          <a:p>
            <a:pPr algn="ctr"/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2399" y="1426110"/>
            <a:ext cx="8782049" cy="5877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Согласование проекта бюджетной сметы получателем бюджетных средств:</a:t>
            </a:r>
            <a:endParaRPr lang="ru-RU" sz="12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2399" y="3790529"/>
            <a:ext cx="6877056" cy="29389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Согласование проекта бюджетной сметы главным распорядителем бюджетных средств:</a:t>
            </a:r>
            <a:endParaRPr lang="ru-RU" sz="1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324350"/>
            <a:ext cx="6238875" cy="2397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720007"/>
            <a:ext cx="6619875" cy="2019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29452" y="4334093"/>
            <a:ext cx="1904995" cy="1815882"/>
          </a:xfrm>
          <a:prstGeom prst="rect">
            <a:avLst/>
          </a:prstGeom>
          <a:solidFill>
            <a:srgbClr val="0666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В реестре Проектов БС предусмотрено формирование печатных форм «Проект бюджетной сметы» и «Проект бюджетной сметы и ОПСП».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29455" y="1731973"/>
            <a:ext cx="1904995" cy="2462213"/>
          </a:xfrm>
          <a:prstGeom prst="rect">
            <a:avLst/>
          </a:prstGeom>
          <a:solidFill>
            <a:srgbClr val="0666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При формировании листа </a:t>
            </a:r>
            <a:r>
              <a:rPr lang="ru-RU" sz="1400" dirty="0">
                <a:solidFill>
                  <a:schemeClr val="bg1"/>
                </a:solidFill>
              </a:rPr>
              <a:t>согласования предусмотрен запрещающий контроль </a:t>
            </a:r>
            <a:r>
              <a:rPr lang="ru-RU" sz="1400" dirty="0" smtClean="0">
                <a:solidFill>
                  <a:schemeClr val="bg1"/>
                </a:solidFill>
              </a:rPr>
              <a:t> на не превышение сумм в документе «Предельные </a:t>
            </a:r>
            <a:r>
              <a:rPr lang="ru-RU" sz="1400" dirty="0">
                <a:solidFill>
                  <a:schemeClr val="bg1"/>
                </a:solidFill>
              </a:rPr>
              <a:t>показатели проекта БС» для данного </a:t>
            </a:r>
            <a:r>
              <a:rPr lang="ru-RU" sz="1400" dirty="0" smtClean="0">
                <a:solidFill>
                  <a:schemeClr val="bg1"/>
                </a:solidFill>
              </a:rPr>
              <a:t>ПБС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281940" y="736178"/>
            <a:ext cx="8782049" cy="5877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dirty="0" smtClean="0"/>
              <a:t>ЭКСПОРТ ДАННЫХ ПРОЕКТА БЮДЖЕТНОЙ СМЕТЫ В ПРЕДЛОЖЕНИЯ ГРБС</a:t>
            </a:r>
            <a:endParaRPr lang="ru-RU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4"/>
          <a:stretch/>
        </p:blipFill>
        <p:spPr bwMode="auto">
          <a:xfrm>
            <a:off x="421004" y="1102993"/>
            <a:ext cx="8382000" cy="3209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966939"/>
            <a:ext cx="6134100" cy="2252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4" y="4859653"/>
            <a:ext cx="4538972" cy="1122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5739024"/>
            <a:ext cx="4404360" cy="635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4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281940" y="736178"/>
            <a:ext cx="8782049" cy="5877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dirty="0" smtClean="0"/>
              <a:t>ФУНКЦИИ И ПОЛНОМОЧИЯ ПОЛЬЗОВАТЕЛЕЙ ГРБС ДЛЯ РАБОТЫ В РАЗДЕЛЕ ПРОЕКТОВ БЮДЖЕТНЫХ СМЕТ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25533" y="1463480"/>
            <a:ext cx="8835587" cy="1919800"/>
          </a:xfrm>
          <a:prstGeom prst="roundRect">
            <a:avLst>
              <a:gd name="adj" fmla="val 2178"/>
            </a:avLst>
          </a:prstGeom>
          <a:solidFill>
            <a:schemeClr val="bg2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62362212"/>
              </p:ext>
            </p:extLst>
          </p:nvPr>
        </p:nvGraphicFramePr>
        <p:xfrm>
          <a:off x="446110" y="1303826"/>
          <a:ext cx="8194431" cy="223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 bwMode="auto">
          <a:xfrm>
            <a:off x="1551693" y="3718560"/>
            <a:ext cx="6242542" cy="2461260"/>
          </a:xfrm>
          <a:prstGeom prst="roundRect">
            <a:avLst>
              <a:gd name="adj" fmla="val 2178"/>
            </a:avLst>
          </a:prstGeom>
          <a:solidFill>
            <a:schemeClr val="bg2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smtClean="0">
                <a:solidFill>
                  <a:srgbClr val="066634"/>
                </a:solidFill>
              </a:rPr>
              <a:t>Полномочия главного распорядителя бюджетных средств: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1400" dirty="0">
                <a:solidFill>
                  <a:schemeClr val="tx1"/>
                </a:solidFill>
              </a:rPr>
              <a:t>и ведение </a:t>
            </a:r>
            <a:r>
              <a:rPr lang="ru-RU" sz="1400" dirty="0" smtClean="0">
                <a:solidFill>
                  <a:schemeClr val="tx1"/>
                </a:solidFill>
              </a:rPr>
              <a:t>СБС ГРБС </a:t>
            </a:r>
            <a:r>
              <a:rPr lang="ru-RU" sz="1400" dirty="0">
                <a:solidFill>
                  <a:schemeClr val="tx1"/>
                </a:solidFill>
              </a:rPr>
              <a:t>(Ввод данных)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</a:rPr>
              <a:t>Формирование и ведение </a:t>
            </a:r>
            <a:r>
              <a:rPr lang="ru-RU" sz="1400" dirty="0" smtClean="0">
                <a:solidFill>
                  <a:schemeClr val="tx1"/>
                </a:solidFill>
              </a:rPr>
              <a:t>СБС ГРБС </a:t>
            </a:r>
            <a:r>
              <a:rPr lang="ru-RU" sz="1400" dirty="0">
                <a:solidFill>
                  <a:schemeClr val="tx1"/>
                </a:solidFill>
              </a:rPr>
              <a:t>(Согласование)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1400" dirty="0">
                <a:solidFill>
                  <a:schemeClr val="tx1"/>
                </a:solidFill>
              </a:rPr>
              <a:t>и ведение </a:t>
            </a:r>
            <a:r>
              <a:rPr lang="ru-RU" sz="1400" dirty="0" smtClean="0">
                <a:solidFill>
                  <a:schemeClr val="tx1"/>
                </a:solidFill>
              </a:rPr>
              <a:t>СБС ГРБС </a:t>
            </a:r>
            <a:r>
              <a:rPr lang="ru-RU" sz="1400" dirty="0">
                <a:solidFill>
                  <a:schemeClr val="tx1"/>
                </a:solidFill>
              </a:rPr>
              <a:t>(Утверждение)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</a:rPr>
              <a:t>Формирование и ведение </a:t>
            </a:r>
            <a:r>
              <a:rPr lang="ru-RU" sz="1400" dirty="0" smtClean="0">
                <a:solidFill>
                  <a:schemeClr val="tx1"/>
                </a:solidFill>
              </a:rPr>
              <a:t>СБС ГРБС </a:t>
            </a:r>
            <a:r>
              <a:rPr lang="ru-RU" sz="1400" dirty="0">
                <a:solidFill>
                  <a:schemeClr val="tx1"/>
                </a:solidFill>
              </a:rPr>
              <a:t>(Просмотр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</a:rPr>
              <a:t>Утверждение БС ПБС и СБС РБС (</a:t>
            </a:r>
            <a:r>
              <a:rPr lang="ru-RU" sz="1400" dirty="0" smtClean="0">
                <a:solidFill>
                  <a:schemeClr val="tx1"/>
                </a:solidFill>
              </a:rPr>
              <a:t>Согласование/ГРБС)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Утверждение </a:t>
            </a:r>
            <a:r>
              <a:rPr lang="ru-RU" sz="1400" dirty="0">
                <a:solidFill>
                  <a:schemeClr val="tx1"/>
                </a:solidFill>
              </a:rPr>
              <a:t>БС ПБС и СБС РБС (</a:t>
            </a:r>
            <a:r>
              <a:rPr lang="ru-RU" sz="1400" dirty="0" smtClean="0">
                <a:solidFill>
                  <a:schemeClr val="tx1"/>
                </a:solidFill>
              </a:rPr>
              <a:t>Утверждение/ГРБС)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Утверждение </a:t>
            </a:r>
            <a:r>
              <a:rPr lang="ru-RU" sz="1400" dirty="0">
                <a:solidFill>
                  <a:schemeClr val="tx1"/>
                </a:solidFill>
              </a:rPr>
              <a:t>БС ПБС и СБС РБС (Просмотр/ГРБС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Ввод данных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Согласование ГРБС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Утверждение ГРБС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281940" y="736178"/>
            <a:ext cx="8782049" cy="5877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dirty="0" smtClean="0"/>
              <a:t>ФУНКЦИИ И ПОЛНОМОЧИЯ ПОЛЬЗОВАТЕЛЕЙ РБС ДЛЯ РАБОТЫ В РАЗДЕЛЕ ПРОЕКТОВ БЮДЖЕТНЫХ СМЕТ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25533" y="1463480"/>
            <a:ext cx="8835587" cy="1919800"/>
          </a:xfrm>
          <a:prstGeom prst="roundRect">
            <a:avLst>
              <a:gd name="adj" fmla="val 2178"/>
            </a:avLst>
          </a:prstGeom>
          <a:solidFill>
            <a:schemeClr val="bg2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99620256"/>
              </p:ext>
            </p:extLst>
          </p:nvPr>
        </p:nvGraphicFramePr>
        <p:xfrm>
          <a:off x="446110" y="1303826"/>
          <a:ext cx="8194431" cy="223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 bwMode="auto">
          <a:xfrm>
            <a:off x="1422055" y="3672840"/>
            <a:ext cx="6242542" cy="2156460"/>
          </a:xfrm>
          <a:prstGeom prst="roundRect">
            <a:avLst>
              <a:gd name="adj" fmla="val 2178"/>
            </a:avLst>
          </a:prstGeom>
          <a:solidFill>
            <a:schemeClr val="bg2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smtClean="0">
                <a:solidFill>
                  <a:srgbClr val="066634"/>
                </a:solidFill>
              </a:rPr>
              <a:t>Полномочия распорядителя бюджетных средств: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1400" dirty="0">
                <a:solidFill>
                  <a:schemeClr val="tx1"/>
                </a:solidFill>
              </a:rPr>
              <a:t>и ведение </a:t>
            </a:r>
            <a:r>
              <a:rPr lang="ru-RU" sz="1400" dirty="0" smtClean="0">
                <a:solidFill>
                  <a:schemeClr val="tx1"/>
                </a:solidFill>
              </a:rPr>
              <a:t>СБС </a:t>
            </a:r>
            <a:r>
              <a:rPr lang="ru-RU" sz="1400" dirty="0">
                <a:solidFill>
                  <a:schemeClr val="tx1"/>
                </a:solidFill>
              </a:rPr>
              <a:t>Р</a:t>
            </a:r>
            <a:r>
              <a:rPr lang="ru-RU" sz="1400" dirty="0" smtClean="0">
                <a:solidFill>
                  <a:schemeClr val="tx1"/>
                </a:solidFill>
              </a:rPr>
              <a:t>БС </a:t>
            </a:r>
            <a:r>
              <a:rPr lang="ru-RU" sz="1400" dirty="0">
                <a:solidFill>
                  <a:schemeClr val="tx1"/>
                </a:solidFill>
              </a:rPr>
              <a:t>(Ввод данных)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</a:rPr>
              <a:t>Формирование и ведение </a:t>
            </a:r>
            <a:r>
              <a:rPr lang="ru-RU" sz="1400" dirty="0" smtClean="0">
                <a:solidFill>
                  <a:schemeClr val="tx1"/>
                </a:solidFill>
              </a:rPr>
              <a:t>СБС </a:t>
            </a:r>
            <a:r>
              <a:rPr lang="ru-RU" sz="1400" dirty="0">
                <a:solidFill>
                  <a:schemeClr val="tx1"/>
                </a:solidFill>
              </a:rPr>
              <a:t>Р</a:t>
            </a:r>
            <a:r>
              <a:rPr lang="ru-RU" sz="1400" dirty="0" smtClean="0">
                <a:solidFill>
                  <a:schemeClr val="tx1"/>
                </a:solidFill>
              </a:rPr>
              <a:t>БС </a:t>
            </a:r>
            <a:r>
              <a:rPr lang="ru-RU" sz="1400" dirty="0">
                <a:solidFill>
                  <a:schemeClr val="tx1"/>
                </a:solidFill>
              </a:rPr>
              <a:t>(Согласование)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1400" dirty="0">
                <a:solidFill>
                  <a:schemeClr val="tx1"/>
                </a:solidFill>
              </a:rPr>
              <a:t>и ведение </a:t>
            </a:r>
            <a:r>
              <a:rPr lang="ru-RU" sz="1400" dirty="0" smtClean="0">
                <a:solidFill>
                  <a:schemeClr val="tx1"/>
                </a:solidFill>
              </a:rPr>
              <a:t>СБС </a:t>
            </a:r>
            <a:r>
              <a:rPr lang="ru-RU" sz="1400" dirty="0">
                <a:solidFill>
                  <a:schemeClr val="tx1"/>
                </a:solidFill>
              </a:rPr>
              <a:t>Р</a:t>
            </a:r>
            <a:r>
              <a:rPr lang="ru-RU" sz="1400" dirty="0" smtClean="0">
                <a:solidFill>
                  <a:schemeClr val="tx1"/>
                </a:solidFill>
              </a:rPr>
              <a:t>БС </a:t>
            </a:r>
            <a:r>
              <a:rPr lang="ru-RU" sz="1400" dirty="0">
                <a:solidFill>
                  <a:schemeClr val="tx1"/>
                </a:solidFill>
              </a:rPr>
              <a:t>(Утверждение)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</a:rPr>
              <a:t>Формирование и ведение </a:t>
            </a:r>
            <a:r>
              <a:rPr lang="ru-RU" sz="1400" dirty="0" smtClean="0">
                <a:solidFill>
                  <a:schemeClr val="tx1"/>
                </a:solidFill>
              </a:rPr>
              <a:t>СБС РБС </a:t>
            </a:r>
            <a:r>
              <a:rPr lang="ru-RU" sz="1400" dirty="0">
                <a:solidFill>
                  <a:schemeClr val="tx1"/>
                </a:solidFill>
              </a:rPr>
              <a:t>(Просмотр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Утверждение </a:t>
            </a:r>
            <a:r>
              <a:rPr lang="ru-RU" sz="1400" dirty="0">
                <a:solidFill>
                  <a:schemeClr val="tx1"/>
                </a:solidFill>
              </a:rPr>
              <a:t>БС ПБС (</a:t>
            </a:r>
            <a:r>
              <a:rPr lang="ru-RU" sz="1400" dirty="0" smtClean="0">
                <a:solidFill>
                  <a:schemeClr val="tx1"/>
                </a:solidFill>
              </a:rPr>
              <a:t>Согласование/РБС)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Утверждение </a:t>
            </a:r>
            <a:r>
              <a:rPr lang="ru-RU" sz="1400" dirty="0">
                <a:solidFill>
                  <a:schemeClr val="tx1"/>
                </a:solidFill>
              </a:rPr>
              <a:t>БС ПБС (</a:t>
            </a:r>
            <a:r>
              <a:rPr lang="ru-RU" sz="1400" dirty="0" smtClean="0">
                <a:solidFill>
                  <a:schemeClr val="tx1"/>
                </a:solidFill>
              </a:rPr>
              <a:t>Утверждение/РБС)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Утверждение </a:t>
            </a:r>
            <a:r>
              <a:rPr lang="ru-RU" sz="1400" dirty="0">
                <a:solidFill>
                  <a:schemeClr val="tx1"/>
                </a:solidFill>
              </a:rPr>
              <a:t>БС ПБС (Просмотр/РБС)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409851" y="755230"/>
            <a:ext cx="8379990" cy="87354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dirty="0" smtClean="0"/>
              <a:t>СОЗДАНИЕ НАСТРОЕК ГЛАВНЫМ РАСПОРЯДИТЕЛЕМ БЮДЖЕТНЫХ СРЕДСТВ В ЧАСТИ РАБОТЫ РАСПОРЯДИТЕЛЕЙ БЮДЖЕТНЫХ СРЕДСТВ В ДОКУМЕНТАХ «ПРЕДЕЛЬНЫЕ ПОКАЗАТЕЛИ ПРОЕКТОВ БЮДЖЕТНЫХ СМЕТ»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1581150"/>
            <a:ext cx="5381625" cy="1895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49" y="1581150"/>
            <a:ext cx="3500275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3"/>
          <a:stretch/>
        </p:blipFill>
        <p:spPr bwMode="auto">
          <a:xfrm>
            <a:off x="123824" y="5257799"/>
            <a:ext cx="8881900" cy="1533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низ 7"/>
          <p:cNvSpPr>
            <a:spLocks noChangeAspect="1"/>
          </p:cNvSpPr>
          <p:nvPr/>
        </p:nvSpPr>
        <p:spPr>
          <a:xfrm>
            <a:off x="6377405" y="4781550"/>
            <a:ext cx="1982661" cy="400049"/>
          </a:xfrm>
          <a:prstGeom prst="downArrow">
            <a:avLst>
              <a:gd name="adj1" fmla="val 56568"/>
              <a:gd name="adj2" fmla="val 60738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85824" y="2552699"/>
            <a:ext cx="1666875" cy="24964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4298" y="3569346"/>
            <a:ext cx="5300664" cy="1568127"/>
          </a:xfrm>
          <a:prstGeom prst="roundRect">
            <a:avLst/>
          </a:prstGeom>
          <a:solidFill>
            <a:srgbClr val="077A3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Установка Настроек ГРБС, позволяет РБС работать в документах «Предельные показатели проектов бюджетных смет» ,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Добавлена возможность ограничения работы определенных РБС в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документах «Предельные показатели проектов бюджетных смет» , </a:t>
            </a:r>
            <a:endPara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Предусмотрена возможность создания новой версии Настроек ГРБС,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Предусмотрена возможность просмотра истории изменений Настроек ГРБС.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72881" y="253314"/>
            <a:ext cx="300892" cy="365125"/>
          </a:xfrm>
        </p:spPr>
        <p:txBody>
          <a:bodyPr/>
          <a:lstStyle/>
          <a:p>
            <a:fld id="{B2D350B4-811D-9C49-8D4A-B431FFD45952}" type="slidenum">
              <a:rPr lang="en-US">
                <a:solidFill>
                  <a:srgbClr val="9C711C"/>
                </a:solidFill>
              </a:rPr>
              <a:pPr/>
              <a:t>2</a:t>
            </a:fld>
            <a:endParaRPr lang="en-US" dirty="0">
              <a:solidFill>
                <a:srgbClr val="9C711C"/>
              </a:solidFill>
            </a:endParaRPr>
          </a:p>
        </p:txBody>
      </p:sp>
      <p:pic>
        <p:nvPicPr>
          <p:cNvPr id="3" name="Picture 2" descr="E:\Tanya\WORK WORK\Презентация\2013.11.01_Минфин_Типовое решение ГМП\материал\лого - копия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855" y="139996"/>
            <a:ext cx="642942" cy="591762"/>
          </a:xfrm>
          <a:prstGeom prst="rect">
            <a:avLst/>
          </a:prstGeom>
          <a:noFill/>
        </p:spPr>
      </p:pic>
      <p:sp>
        <p:nvSpPr>
          <p:cNvPr id="4" name="Прямоугольник 28"/>
          <p:cNvSpPr>
            <a:spLocks noChangeArrowheads="1"/>
          </p:cNvSpPr>
          <p:nvPr/>
        </p:nvSpPr>
        <p:spPr bwMode="auto">
          <a:xfrm>
            <a:off x="6745186" y="329215"/>
            <a:ext cx="172769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ЭЛЕКТРОННЫЙ  БЮДЖЕТ</a:t>
            </a:r>
            <a:endParaRPr lang="ru-RU" alt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492" y="971920"/>
            <a:ext cx="8823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77A3E"/>
                </a:solidFill>
                <a:cs typeface="DINPro-Regular"/>
              </a:rPr>
              <a:t>Авторизация пользователя системы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4618" y="1310474"/>
            <a:ext cx="83374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cs typeface="DINPro-Regular"/>
              </a:rPr>
              <a:t>Вход в систему осуществляется по ссылке </a:t>
            </a:r>
            <a:r>
              <a:rPr lang="en-US" sz="1100" u="sng" dirty="0">
                <a:solidFill>
                  <a:srgbClr val="0000FF"/>
                </a:solidFill>
                <a:hlinkClick r:id="rId3"/>
              </a:rPr>
              <a:t>https://ssl.budgetplan.minfin.ru/http/BudgetPlan</a:t>
            </a:r>
            <a:r>
              <a:rPr lang="en-US" sz="1100" u="sng" dirty="0" smtClean="0">
                <a:solidFill>
                  <a:srgbClr val="0000FF"/>
                </a:solidFill>
                <a:hlinkClick r:id="rId3"/>
              </a:rPr>
              <a:t>/</a:t>
            </a:r>
            <a:endParaRPr lang="ru-RU" sz="1100" u="sng" dirty="0" smtClean="0">
              <a:solidFill>
                <a:srgbClr val="0000FF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8" t="19498" r="32854" b="38982"/>
          <a:stretch>
            <a:fillRect/>
          </a:stretch>
        </p:blipFill>
        <p:spPr bwMode="auto">
          <a:xfrm>
            <a:off x="4560277" y="1802821"/>
            <a:ext cx="2524053" cy="202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8" t="31509" r="33012" b="28012"/>
          <a:stretch>
            <a:fillRect/>
          </a:stretch>
        </p:blipFill>
        <p:spPr bwMode="auto">
          <a:xfrm>
            <a:off x="4582384" y="4779429"/>
            <a:ext cx="2524053" cy="20222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634618" y="4086932"/>
            <a:ext cx="85093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cs typeface="DINPro-Regular"/>
              </a:rPr>
              <a:t>После </a:t>
            </a:r>
            <a:r>
              <a:rPr lang="ru-RU" sz="1100" dirty="0" smtClean="0">
                <a:cs typeface="DINPro-Regular"/>
              </a:rPr>
              <a:t>аутентификации </a:t>
            </a:r>
            <a:r>
              <a:rPr lang="ru-RU" sz="1100" dirty="0">
                <a:cs typeface="DINPro-Regular"/>
              </a:rPr>
              <a:t>«Вход по сертификату» Система </a:t>
            </a:r>
            <a:r>
              <a:rPr lang="ru-RU" sz="1100" dirty="0" smtClean="0">
                <a:cs typeface="DINPro-Regular"/>
              </a:rPr>
              <a:t>проверяет электронную подпись </a:t>
            </a:r>
            <a:r>
              <a:rPr lang="ru-RU" sz="1100" dirty="0">
                <a:cs typeface="DINPro-Regular"/>
              </a:rPr>
              <a:t>и </a:t>
            </a:r>
            <a:r>
              <a:rPr lang="ru-RU" sz="1100" dirty="0" err="1">
                <a:cs typeface="DINPro-Regular"/>
              </a:rPr>
              <a:t>пин</a:t>
            </a:r>
            <a:r>
              <a:rPr lang="ru-RU" sz="1100" dirty="0">
                <a:cs typeface="DINPro-Regular"/>
              </a:rPr>
              <a:t>-код сертификата, </a:t>
            </a:r>
            <a:r>
              <a:rPr lang="ru-RU" sz="1100" dirty="0" smtClean="0">
                <a:cs typeface="DINPro-Regular"/>
              </a:rPr>
              <a:t>осуществляет </a:t>
            </a:r>
            <a:r>
              <a:rPr lang="ru-RU" sz="1100" dirty="0">
                <a:cs typeface="DINPro-Regular"/>
              </a:rPr>
              <a:t>поиск пользователя-владельца сертификата, и </a:t>
            </a:r>
            <a:r>
              <a:rPr lang="ru-RU" sz="1100" dirty="0" smtClean="0">
                <a:cs typeface="DINPro-Regular"/>
              </a:rPr>
              <a:t>после запускается открытие </a:t>
            </a:r>
            <a:r>
              <a:rPr lang="ru-RU" sz="1100" dirty="0">
                <a:cs typeface="DINPro-Regular"/>
              </a:rPr>
              <a:t>главного окна Системы.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4618" y="2125969"/>
            <a:ext cx="392565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работы с информационной системой, в том числе о настройке рабочих мест, размещена на официальном сайте Минфина России в информационно-телекоммуникационной сети «Интернет» в разделе «Деятельность / Электронный бюджет / Подключение к системе «Электронный бюджет» / Федеральный уровень / Порядок подключения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100" b="1" dirty="0">
              <a:solidFill>
                <a:srgbClr val="0000FF"/>
              </a:solidFill>
              <a:cs typeface="DINPro-Regular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4617" y="4896400"/>
            <a:ext cx="392566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пользователя по формированию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сметы размещено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Минфина России в разделе «Информационные системы Минфина России / Подсистема бюджетного планирования ГИИС «Электронный бюджет»</a:t>
            </a:r>
          </a:p>
        </p:txBody>
      </p:sp>
    </p:spTree>
    <p:extLst>
      <p:ext uri="{BB962C8B-B14F-4D97-AF65-F5344CB8AC3E}">
        <p14:creationId xmlns:p14="http://schemas.microsoft.com/office/powerpoint/2010/main" val="1933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409851" y="681785"/>
            <a:ext cx="8379990" cy="87354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dirty="0" smtClean="0"/>
              <a:t>ФОРМИРОВАНИЕ ДОКУМЕНТА «ПРЕДЕЛЬНЫЕ ПОКАЗАТЕЛИ БЮДЖЕТНЫХ СМЕТ» ГЛАВНЫМ РАСПОРЯДИТЕМ БЮДЖЕТНЫХ СРЕДСТВ И РАСПОРЯДИТЕЛЕМ БЮДЖЕТНЫХ СРЕДСТВ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5"/>
          <a:stretch/>
        </p:blipFill>
        <p:spPr bwMode="auto">
          <a:xfrm>
            <a:off x="122091" y="1533524"/>
            <a:ext cx="7276911" cy="1533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5825" y="2571748"/>
            <a:ext cx="1485900" cy="22860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C:\Users\1\Desktop\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1" y="3190875"/>
            <a:ext cx="8097984" cy="3593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168995"/>
            <a:ext cx="3436791" cy="3384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62000" y="5438773"/>
            <a:ext cx="742950" cy="22860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67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409851" y="681785"/>
            <a:ext cx="8379990" cy="87354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dirty="0" smtClean="0"/>
              <a:t>ФОРМИРОВАНИЕ ДОКУМЕНТА «ПРЕДЕЛЬНЫЕ ПОКАЗАТЕЛИ БЮДЖЕТНЫХ СМЕТ» ГЛАВНЫМ РАСПОРЯДИТЕМ БЮДЖЕТНЫХ СРЕДСТВ И РАСПОРЯДИТЕЛЕМ БЮДЖЕТНЫХ СРЕДСТВ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8" y="1555327"/>
            <a:ext cx="8905875" cy="204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4965" y="3809998"/>
            <a:ext cx="8787818" cy="2031325"/>
          </a:xfrm>
          <a:prstGeom prst="rect">
            <a:avLst/>
          </a:prstGeom>
          <a:solidFill>
            <a:srgbClr val="0666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Главный распорядитель бюджетных средств в праве сформировать для ПБС  «Предельные показатели проекта БС», которые в дальнейшем окажут влияние на согласование документа «Проект </a:t>
            </a:r>
            <a:r>
              <a:rPr lang="ru-RU" sz="1400" dirty="0" smtClean="0">
                <a:solidFill>
                  <a:schemeClr val="bg1"/>
                </a:solidFill>
              </a:rPr>
              <a:t>БС»,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После </a:t>
            </a:r>
            <a:r>
              <a:rPr lang="ru-RU" sz="1400" dirty="0">
                <a:solidFill>
                  <a:schemeClr val="bg1"/>
                </a:solidFill>
              </a:rPr>
              <a:t>формирование документа «Предельные показатели проекта БС», необходимо его </a:t>
            </a:r>
            <a:r>
              <a:rPr lang="ru-RU" sz="1400" dirty="0" smtClean="0">
                <a:solidFill>
                  <a:schemeClr val="bg1"/>
                </a:solidFill>
              </a:rPr>
              <a:t>согласовать, при </a:t>
            </a:r>
            <a:r>
              <a:rPr lang="ru-RU" sz="1400" dirty="0">
                <a:solidFill>
                  <a:schemeClr val="bg1"/>
                </a:solidFill>
              </a:rPr>
              <a:t>этом доступно массовое согласование и каждого документа по </a:t>
            </a:r>
            <a:r>
              <a:rPr lang="ru-RU" sz="1400" dirty="0" smtClean="0">
                <a:solidFill>
                  <a:schemeClr val="bg1"/>
                </a:solidFill>
              </a:rPr>
              <a:t>отдельности,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В </a:t>
            </a:r>
            <a:r>
              <a:rPr lang="ru-RU" sz="1400" dirty="0">
                <a:solidFill>
                  <a:schemeClr val="bg1"/>
                </a:solidFill>
              </a:rPr>
              <a:t>системе по отношению к одному ПБС предусмотрено формирование одного </a:t>
            </a:r>
            <a:r>
              <a:rPr lang="ru-RU" sz="1400" dirty="0" smtClean="0">
                <a:solidFill>
                  <a:schemeClr val="bg1"/>
                </a:solidFill>
              </a:rPr>
              <a:t>документа </a:t>
            </a:r>
            <a:r>
              <a:rPr lang="ru-RU" sz="1400" dirty="0">
                <a:solidFill>
                  <a:schemeClr val="bg1"/>
                </a:solidFill>
              </a:rPr>
              <a:t>с возможность создания новых </a:t>
            </a:r>
            <a:r>
              <a:rPr lang="ru-RU" sz="1400" dirty="0" smtClean="0">
                <a:solidFill>
                  <a:schemeClr val="bg1"/>
                </a:solidFill>
              </a:rPr>
              <a:t>версий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В </a:t>
            </a:r>
            <a:r>
              <a:rPr lang="ru-RU" sz="1400" dirty="0">
                <a:solidFill>
                  <a:schemeClr val="bg1"/>
                </a:solidFill>
              </a:rPr>
              <a:t>системе предусмотрено формирование печатной формы документа «Предельные показатели проекта БС</a:t>
            </a:r>
            <a:r>
              <a:rPr lang="ru-RU" sz="1400" dirty="0" smtClean="0">
                <a:solidFill>
                  <a:schemeClr val="bg1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1341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67991" y="742745"/>
            <a:ext cx="7812129" cy="5907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dirty="0" smtClean="0"/>
              <a:t>ПРОСМОТР ДАННЫХ В РЕЕСТРЕ ПРЕДЕЛЬНЫЕ ПОКАЗАТЕЛИ БЮДЖЕТНЫХ СМЕТ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96" y="3868100"/>
            <a:ext cx="5467525" cy="2112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" y="1510665"/>
            <a:ext cx="8897998" cy="1651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>
            <a:spLocks noChangeAspect="1"/>
          </p:cNvSpPr>
          <p:nvPr/>
        </p:nvSpPr>
        <p:spPr>
          <a:xfrm>
            <a:off x="3556727" y="3261360"/>
            <a:ext cx="1982661" cy="502919"/>
          </a:xfrm>
          <a:prstGeom prst="downArrow">
            <a:avLst>
              <a:gd name="adj1" fmla="val 56568"/>
              <a:gd name="adj2" fmla="val 60738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492" y="971920"/>
            <a:ext cx="882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77A3E"/>
                </a:solidFill>
                <a:cs typeface="DINPro-Regular"/>
              </a:rPr>
              <a:t>Формирование Предложений ГРБС главным распорядителем бюджетных средств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25534" y="1913060"/>
            <a:ext cx="8639907" cy="1711570"/>
          </a:xfrm>
          <a:prstGeom prst="roundRect">
            <a:avLst>
              <a:gd name="adj" fmla="val 2178"/>
            </a:avLst>
          </a:prstGeom>
          <a:solidFill>
            <a:schemeClr val="bg2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97101403"/>
              </p:ext>
            </p:extLst>
          </p:nvPr>
        </p:nvGraphicFramePr>
        <p:xfrm>
          <a:off x="371229" y="1687866"/>
          <a:ext cx="8194431" cy="223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25534" y="3926974"/>
            <a:ext cx="8787818" cy="738664"/>
          </a:xfrm>
          <a:prstGeom prst="rect">
            <a:avLst/>
          </a:prstGeom>
          <a:solidFill>
            <a:srgbClr val="0666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Главный распорядитель бюджетных средств согласовывает и утверждает направленный в его адрес документ «Проект БС» </a:t>
            </a:r>
            <a:r>
              <a:rPr lang="ru-RU" sz="1400" dirty="0" smtClean="0">
                <a:solidFill>
                  <a:schemeClr val="bg1"/>
                </a:solidFill>
              </a:rPr>
              <a:t>ПБС после чего у него есть возможность экспортировать данные в Предложения ГРБС, при этом формируется ОБАС ГРБС.</a:t>
            </a:r>
          </a:p>
        </p:txBody>
      </p:sp>
    </p:spTree>
    <p:extLst>
      <p:ext uri="{BB962C8B-B14F-4D97-AF65-F5344CB8AC3E}">
        <p14:creationId xmlns:p14="http://schemas.microsoft.com/office/powerpoint/2010/main" val="13086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409851" y="745703"/>
            <a:ext cx="8379990" cy="87354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dirty="0" smtClean="0"/>
              <a:t>СОЗДАНИЕ НАСТРОЕК ГЛАВНЫМ РАСПОРЯДИТЕЛЕМ БЮДЖЕТНЫХ СРЕДСТВ В ЧАСТИ РАБОТЫ РАСПОРЯДИТЕЛЕЙ БЮДЖЕТНЫХ СРЕДСТВ В ПРЕДЛОЖЕНИЯХ ГРБС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80"/>
          <a:stretch/>
        </p:blipFill>
        <p:spPr bwMode="auto">
          <a:xfrm>
            <a:off x="104775" y="1543049"/>
            <a:ext cx="5400676" cy="1817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38" y="1619248"/>
            <a:ext cx="3482396" cy="3105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4773" y="3413447"/>
            <a:ext cx="5219701" cy="1568127"/>
          </a:xfrm>
          <a:prstGeom prst="roundRect">
            <a:avLst/>
          </a:prstGeom>
          <a:solidFill>
            <a:srgbClr val="077A3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Установка Настроек ГРБС, позволяет РБС работать в реестре Предложений ГРБС,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Добавлена возможность ограничения работы определенных РБС в реестре Предложений ГРБС,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Предусмотрена возможность создания новой версии Настроек ГРБС,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Предусмотрена возможность просмотра истории изменений Настроек ГРБС.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2"/>
          <a:stretch/>
        </p:blipFill>
        <p:spPr bwMode="auto">
          <a:xfrm>
            <a:off x="104775" y="5057775"/>
            <a:ext cx="8814661" cy="1563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трелка вниз 11"/>
          <p:cNvSpPr>
            <a:spLocks noChangeAspect="1"/>
          </p:cNvSpPr>
          <p:nvPr/>
        </p:nvSpPr>
        <p:spPr>
          <a:xfrm>
            <a:off x="6186905" y="4781550"/>
            <a:ext cx="1982661" cy="400049"/>
          </a:xfrm>
          <a:prstGeom prst="downArrow">
            <a:avLst>
              <a:gd name="adj1" fmla="val 56568"/>
              <a:gd name="adj2" fmla="val 60738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57250" y="2598335"/>
            <a:ext cx="1104900" cy="24964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409851" y="745704"/>
            <a:ext cx="8379990" cy="61637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dirty="0" smtClean="0"/>
              <a:t>ФОРМИРОВАНИЕ ПРЕДЛОЖЕНИЙ ГРБС ГЛАВНЫМ РАСПОРЯДИТЕЛЕМ БЮДЖЕТНЫХ СРЕДСТВ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2" y="1898116"/>
            <a:ext cx="6571974" cy="2105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0503" y="2887508"/>
            <a:ext cx="3431335" cy="24964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95600" y="2887508"/>
            <a:ext cx="1426238" cy="48235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9351" y="1371600"/>
            <a:ext cx="7876899" cy="307777"/>
          </a:xfrm>
          <a:prstGeom prst="rect">
            <a:avLst/>
          </a:prstGeom>
          <a:solidFill>
            <a:srgbClr val="0666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Добавление строк КБК типа «Бюджетные ассигнования» и «Несогласованные вопросы»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500" y="4171950"/>
            <a:ext cx="7905750" cy="307777"/>
          </a:xfrm>
          <a:prstGeom prst="rect">
            <a:avLst/>
          </a:prstGeom>
          <a:solidFill>
            <a:srgbClr val="0666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Добавление учреждений по строкам КБК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4" y="4595813"/>
            <a:ext cx="3590925" cy="1971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90503" y="5806270"/>
            <a:ext cx="2090822" cy="24964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838" y="4660498"/>
            <a:ext cx="4648200" cy="1962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низ 12"/>
          <p:cNvSpPr>
            <a:spLocks noChangeAspect="1"/>
          </p:cNvSpPr>
          <p:nvPr/>
        </p:nvSpPr>
        <p:spPr>
          <a:xfrm rot="16200000">
            <a:off x="3869711" y="5603783"/>
            <a:ext cx="439147" cy="465107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98613" y="1876081"/>
            <a:ext cx="2150137" cy="1200329"/>
          </a:xfrm>
          <a:prstGeom prst="rect">
            <a:avLst/>
          </a:prstGeom>
          <a:solidFill>
            <a:srgbClr val="0666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bg1"/>
                </a:solidFill>
              </a:rPr>
              <a:t>В Предложениях ГРБС пользователи ГРБС (РБС) заполняют ОБАС вручную или через функционал </a:t>
            </a:r>
            <a:r>
              <a:rPr lang="ru-RU" sz="1200" dirty="0">
                <a:solidFill>
                  <a:schemeClr val="bg1"/>
                </a:solidFill>
              </a:rPr>
              <a:t>И</a:t>
            </a:r>
            <a:r>
              <a:rPr lang="ru-RU" sz="1200" dirty="0" smtClean="0">
                <a:solidFill>
                  <a:schemeClr val="bg1"/>
                </a:solidFill>
              </a:rPr>
              <a:t>мпорта данных из Проектов бюджетных смет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409851" y="745704"/>
            <a:ext cx="8379990" cy="61637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dirty="0" smtClean="0"/>
              <a:t>СОГЛАСОВАНИЕ ПРЕДЛОЖЕНИЙ ГРБС ГЛАВНЫМ РАСПОРЯДИТЕЛЕМ БЮДЖЕТНЫХ СРЕДСТВ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547813"/>
            <a:ext cx="9086850" cy="2314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50" y="4028731"/>
            <a:ext cx="7724775" cy="646331"/>
          </a:xfrm>
          <a:prstGeom prst="rect">
            <a:avLst/>
          </a:prstGeom>
          <a:solidFill>
            <a:srgbClr val="0666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После заполнения Предложений ГРБС необходимо их согласовать,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В Предложениях ГРБС предусмотрено построчное и массовое согласование.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5"/>
          <a:stretch/>
        </p:blipFill>
        <p:spPr bwMode="auto">
          <a:xfrm>
            <a:off x="204057" y="1781589"/>
            <a:ext cx="4772025" cy="215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5350" y="3244045"/>
            <a:ext cx="2000250" cy="24964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99632" y="3264659"/>
            <a:ext cx="2076450" cy="65883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09851" y="745704"/>
            <a:ext cx="8379990" cy="61637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dirty="0" smtClean="0"/>
              <a:t>ФОРМИРОВАНИЕ ПРЕДЛОЖЕНИЙ ГРБС ГЛАВНЫМ РАСПОРЯДИТЕЛЕМ БЮДЖЕТНЫХ СРЕДСТВ </a:t>
            </a:r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04057" y="1379628"/>
            <a:ext cx="8791578" cy="30818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400" dirty="0" smtClean="0"/>
              <a:t>Экспорт данных в РРО и в НСВ, просмотр истории экспорта данных в РРО и НСВ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75128" y="1781589"/>
            <a:ext cx="3414712" cy="830997"/>
          </a:xfrm>
          <a:prstGeom prst="rect">
            <a:avLst/>
          </a:prstGeom>
          <a:solidFill>
            <a:srgbClr val="066634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bg1"/>
                </a:solidFill>
              </a:rPr>
              <a:t>Функция экспорта </a:t>
            </a:r>
            <a:r>
              <a:rPr lang="ru-RU" sz="1200" b="1" dirty="0" smtClean="0">
                <a:solidFill>
                  <a:schemeClr val="bg1"/>
                </a:solidFill>
              </a:rPr>
              <a:t>доступна </a:t>
            </a:r>
            <a:r>
              <a:rPr lang="ru-RU" sz="1200" b="1" dirty="0">
                <a:solidFill>
                  <a:schemeClr val="bg1"/>
                </a:solidFill>
              </a:rPr>
              <a:t>для утвержденных строк КБК Предложений ГРБС, имеющих статус «черновик» в РРО или НСВ. 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04057" y="3945028"/>
            <a:ext cx="8791578" cy="30818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400" dirty="0" smtClean="0"/>
              <a:t>Просмотр уведомления об отклонении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75127" y="2664494"/>
            <a:ext cx="3414713" cy="1015663"/>
          </a:xfrm>
          <a:prstGeom prst="rect">
            <a:avLst/>
          </a:prstGeom>
          <a:solidFill>
            <a:srgbClr val="066634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получении уведомления об отклонении из РРО или НСВ в Предложениях ГРБС предусмотрено создание новых версий и возможность повторного Экспорта в РРО или НСВ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8" y="4253214"/>
            <a:ext cx="2853468" cy="2428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19150" y="6177131"/>
            <a:ext cx="1628775" cy="18557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2" name="Picture 4" descr="C:\Users\1\Desktop\пкапка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846" y="4051614"/>
            <a:ext cx="3694971" cy="262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низ 15"/>
          <p:cNvSpPr>
            <a:spLocks noChangeAspect="1"/>
          </p:cNvSpPr>
          <p:nvPr/>
        </p:nvSpPr>
        <p:spPr>
          <a:xfrm rot="16200000">
            <a:off x="3691023" y="4677239"/>
            <a:ext cx="439147" cy="137850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192230" y="0"/>
            <a:ext cx="4951769" cy="5343525"/>
          </a:xfrm>
          <a:prstGeom prst="ellipse">
            <a:avLst/>
          </a:prstGeom>
          <a:gradFill flip="none" rotWithShape="1">
            <a:gsLst>
              <a:gs pos="2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2"/>
          <p:cNvSpPr/>
          <p:nvPr/>
        </p:nvSpPr>
        <p:spPr>
          <a:xfrm>
            <a:off x="1587" y="4641274"/>
            <a:ext cx="9142413" cy="1738066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l="3197" t="33872" r="-6506" b="55995"/>
          <a:stretch/>
        </p:blipFill>
        <p:spPr>
          <a:xfrm>
            <a:off x="8718" y="4641274"/>
            <a:ext cx="9143999" cy="1731149"/>
          </a:xfrm>
          <a:prstGeom prst="rect">
            <a:avLst/>
          </a:prstGeom>
        </p:spPr>
      </p:pic>
      <p:sp>
        <p:nvSpPr>
          <p:cNvPr id="6" name="Прямоугольник 28"/>
          <p:cNvSpPr>
            <a:spLocks noChangeArrowheads="1"/>
          </p:cNvSpPr>
          <p:nvPr/>
        </p:nvSpPr>
        <p:spPr bwMode="auto">
          <a:xfrm>
            <a:off x="6745186" y="329215"/>
            <a:ext cx="172769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ЭЛЕКТРОННЫЙ  БЮДЖЕТ</a:t>
            </a:r>
            <a:endParaRPr lang="ru-RU" alt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E:\Tanya\WORK WORK\Презентация\2013.11.01_Минфин_Типовое решение ГМП\материал\лого - копия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6855" y="139996"/>
            <a:ext cx="642942" cy="59176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98547" y="1982083"/>
            <a:ext cx="8387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77A3E"/>
                </a:solidFill>
                <a:cs typeface="DINPro-Regular"/>
              </a:rPr>
              <a:t>Спасибо за внимание!</a:t>
            </a:r>
            <a:endParaRPr lang="ru-RU" sz="1600" b="1" dirty="0">
              <a:solidFill>
                <a:srgbClr val="077A3E"/>
              </a:solidFill>
              <a:cs typeface="DI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848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409851" y="798882"/>
            <a:ext cx="8379990" cy="3420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dirty="0" smtClean="0"/>
              <a:t>ДОБАВЛЕНИЕ ПОЛНОМОЧИЙ ПОЛЬЗОВАТЕЛЯМ СИСТЕМЫ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140933"/>
            <a:ext cx="4485545" cy="1388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110" y="2015480"/>
            <a:ext cx="3364230" cy="20194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134" y="1424042"/>
            <a:ext cx="4554265" cy="4817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14301" y="2636519"/>
            <a:ext cx="4107179" cy="3939540"/>
          </a:xfrm>
          <a:prstGeom prst="rect">
            <a:avLst/>
          </a:prstGeom>
          <a:solidFill>
            <a:srgbClr val="0666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Полномочия ПБС: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bg1"/>
                </a:solidFill>
              </a:rPr>
              <a:t>Формирование и ведение БС ПБС (Ввод данных)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bg1"/>
                </a:solidFill>
              </a:rPr>
              <a:t>Формирование и ведение БС ПБС (Согласование)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bg1"/>
                </a:solidFill>
              </a:rPr>
              <a:t>Формирование и ведение БС ПБС (Подписание)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bg1"/>
                </a:solidFill>
              </a:rPr>
              <a:t>Формирование и ведение БС ПБС (Утверждение)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bg1"/>
                </a:solidFill>
              </a:rPr>
              <a:t>Формирование и ведение БС ПБС (Просмотр</a:t>
            </a:r>
            <a:r>
              <a:rPr lang="ru-RU" sz="1000" dirty="0" smtClean="0">
                <a:solidFill>
                  <a:schemeClr val="bg1"/>
                </a:solidFill>
              </a:rPr>
              <a:t>)</a:t>
            </a:r>
            <a:endParaRPr lang="ru-RU" sz="1000" b="1" dirty="0" smtClean="0">
              <a:solidFill>
                <a:schemeClr val="bg1"/>
              </a:solidFill>
            </a:endParaRPr>
          </a:p>
          <a:p>
            <a:r>
              <a:rPr lang="ru-RU" sz="1000" b="1" dirty="0" smtClean="0">
                <a:solidFill>
                  <a:schemeClr val="bg1"/>
                </a:solidFill>
              </a:rPr>
              <a:t>Полномочия РБС: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bg1"/>
                </a:solidFill>
              </a:rPr>
              <a:t>Формирование и ведение СБС </a:t>
            </a:r>
            <a:r>
              <a:rPr lang="ru-RU" sz="1000" dirty="0" smtClean="0">
                <a:solidFill>
                  <a:schemeClr val="bg1"/>
                </a:solidFill>
              </a:rPr>
              <a:t>РБС </a:t>
            </a:r>
            <a:r>
              <a:rPr lang="ru-RU" sz="1000" dirty="0">
                <a:solidFill>
                  <a:schemeClr val="bg1"/>
                </a:solidFill>
              </a:rPr>
              <a:t>(Ввод данных)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bg1"/>
                </a:solidFill>
              </a:rPr>
              <a:t>Формирование и ведение СБС </a:t>
            </a:r>
            <a:r>
              <a:rPr lang="ru-RU" sz="1000" dirty="0" smtClean="0">
                <a:solidFill>
                  <a:schemeClr val="bg1"/>
                </a:solidFill>
              </a:rPr>
              <a:t>РБС </a:t>
            </a:r>
            <a:r>
              <a:rPr lang="ru-RU" sz="1000" dirty="0">
                <a:solidFill>
                  <a:schemeClr val="bg1"/>
                </a:solidFill>
              </a:rPr>
              <a:t>(Согласование)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bg1"/>
                </a:solidFill>
              </a:rPr>
              <a:t>Формирование и ведение СБС </a:t>
            </a:r>
            <a:r>
              <a:rPr lang="ru-RU" sz="1000" dirty="0" smtClean="0">
                <a:solidFill>
                  <a:schemeClr val="bg1"/>
                </a:solidFill>
              </a:rPr>
              <a:t>РБС </a:t>
            </a:r>
            <a:r>
              <a:rPr lang="ru-RU" sz="1000" dirty="0">
                <a:solidFill>
                  <a:schemeClr val="bg1"/>
                </a:solidFill>
              </a:rPr>
              <a:t>(Утверждение)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bg1"/>
                </a:solidFill>
              </a:rPr>
              <a:t>Формирование и ведение СБС </a:t>
            </a:r>
            <a:r>
              <a:rPr lang="ru-RU" sz="1000" dirty="0" smtClean="0">
                <a:solidFill>
                  <a:schemeClr val="bg1"/>
                </a:solidFill>
              </a:rPr>
              <a:t>РБС </a:t>
            </a:r>
            <a:r>
              <a:rPr lang="ru-RU" sz="1000" dirty="0">
                <a:solidFill>
                  <a:schemeClr val="bg1"/>
                </a:solidFill>
              </a:rPr>
              <a:t>(Просмотр)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bg1"/>
                </a:solidFill>
              </a:rPr>
              <a:t>Утверждение БС ПБС </a:t>
            </a:r>
            <a:r>
              <a:rPr lang="ru-RU" sz="1000" dirty="0" smtClean="0">
                <a:solidFill>
                  <a:schemeClr val="bg1"/>
                </a:solidFill>
              </a:rPr>
              <a:t>(Согласование/РБС</a:t>
            </a:r>
            <a:r>
              <a:rPr lang="ru-RU" sz="10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bg1"/>
                </a:solidFill>
              </a:rPr>
              <a:t>Утверждение БС ПБС </a:t>
            </a:r>
            <a:r>
              <a:rPr lang="ru-RU" sz="1000" dirty="0" smtClean="0">
                <a:solidFill>
                  <a:schemeClr val="bg1"/>
                </a:solidFill>
              </a:rPr>
              <a:t>(Утверждение/РБС</a:t>
            </a:r>
            <a:r>
              <a:rPr lang="ru-RU" sz="10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bg1"/>
                </a:solidFill>
              </a:rPr>
              <a:t>Утверждение БС ПБС </a:t>
            </a:r>
            <a:r>
              <a:rPr lang="ru-RU" sz="1000" smtClean="0">
                <a:solidFill>
                  <a:schemeClr val="bg1"/>
                </a:solidFill>
              </a:rPr>
              <a:t>(Просмотр/РБС</a:t>
            </a:r>
            <a:r>
              <a:rPr lang="ru-RU" sz="1000" dirty="0" smtClean="0">
                <a:solidFill>
                  <a:schemeClr val="bg1"/>
                </a:solidFill>
              </a:rPr>
              <a:t>)</a:t>
            </a:r>
            <a:endParaRPr lang="ru-RU" sz="1000" b="1" dirty="0" smtClean="0">
              <a:solidFill>
                <a:schemeClr val="bg1"/>
              </a:solidFill>
            </a:endParaRPr>
          </a:p>
          <a:p>
            <a:r>
              <a:rPr lang="ru-RU" sz="1000" b="1" dirty="0" smtClean="0">
                <a:solidFill>
                  <a:schemeClr val="bg1"/>
                </a:solidFill>
              </a:rPr>
              <a:t>Полномочия ГРБС</a:t>
            </a:r>
            <a:r>
              <a:rPr lang="ru-RU" sz="1000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bg1"/>
                </a:solidFill>
              </a:rPr>
              <a:t>Формирование и ведение СБС ГРБС (Ввод данных)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bg1"/>
                </a:solidFill>
              </a:rPr>
              <a:t>Формирование и ведение СБС ГРБС (Согласование)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bg1"/>
                </a:solidFill>
              </a:rPr>
              <a:t>Формирование и ведение СБС ГРБС (Утверждение)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bg1"/>
                </a:solidFill>
              </a:rPr>
              <a:t>Формирование и ведение СБС ГРБС (Просмотр)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bg1"/>
                </a:solidFill>
              </a:rPr>
              <a:t>Утверждение БС ПБС </a:t>
            </a:r>
            <a:r>
              <a:rPr lang="ru-RU" sz="1000" dirty="0" smtClean="0">
                <a:solidFill>
                  <a:schemeClr val="bg1"/>
                </a:solidFill>
              </a:rPr>
              <a:t>и СБС РБС (Согласование/ГРБС</a:t>
            </a:r>
            <a:r>
              <a:rPr lang="ru-RU" sz="10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bg1"/>
                </a:solidFill>
              </a:rPr>
              <a:t>Утверждение БС ПБС и СБС РБС (Утверждение/ГРБС)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bg1"/>
                </a:solidFill>
              </a:rPr>
              <a:t>Утверждение БС ПБС и СБС РБС (Просмотр/ГРБС</a:t>
            </a:r>
            <a:r>
              <a:rPr lang="ru-RU" sz="10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Ввод данных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Согласование ГРБС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Утверждение ГРБС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92" y="643994"/>
            <a:ext cx="8823570" cy="33855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 smtClean="0"/>
              <a:t>ОСНОВАНИЕ ДЛЯ ФОРМИРОВАНИЯ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48492" y="1055809"/>
            <a:ext cx="5713046" cy="1687391"/>
          </a:xfrm>
          <a:prstGeom prst="roundRect">
            <a:avLst>
              <a:gd name="adj" fmla="val 2178"/>
            </a:avLst>
          </a:prstGeom>
          <a:solidFill>
            <a:schemeClr val="bg2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Приказа Минфина РФ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20.11.2007 № 112н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2" y="1460255"/>
            <a:ext cx="55340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238002" y="4483464"/>
            <a:ext cx="5811106" cy="2238011"/>
          </a:xfrm>
          <a:prstGeom prst="roundRect">
            <a:avLst>
              <a:gd name="adj" fmla="val 2178"/>
            </a:avLst>
          </a:prstGeom>
          <a:solidFill>
            <a:schemeClr val="bg2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Приказа Минфина РФ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20.11.2007 № 112н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715205" y="2908820"/>
            <a:ext cx="5725407" cy="1416995"/>
          </a:xfrm>
          <a:prstGeom prst="roundRect">
            <a:avLst>
              <a:gd name="adj" fmla="val 2178"/>
            </a:avLst>
          </a:prstGeom>
          <a:solidFill>
            <a:schemeClr val="bg2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Приказа Минфина РФ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20.11.2007 № 112н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8" y="4891209"/>
            <a:ext cx="55054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93" y="3335215"/>
            <a:ext cx="55054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1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 bwMode="auto">
          <a:xfrm>
            <a:off x="234459" y="902677"/>
            <a:ext cx="8815756" cy="2993762"/>
          </a:xfrm>
          <a:prstGeom prst="roundRect">
            <a:avLst>
              <a:gd name="adj" fmla="val 2178"/>
            </a:avLst>
          </a:prstGeom>
          <a:solidFill>
            <a:schemeClr val="bg2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148859" y="4084121"/>
            <a:ext cx="6635264" cy="2272229"/>
          </a:xfrm>
          <a:prstGeom prst="roundRect">
            <a:avLst>
              <a:gd name="adj" fmla="val 2178"/>
            </a:avLst>
          </a:prstGeom>
          <a:solidFill>
            <a:schemeClr val="bg2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Формирование </a:t>
            </a:r>
            <a:r>
              <a:rPr lang="ru-RU" dirty="0">
                <a:solidFill>
                  <a:schemeClr val="tx1"/>
                </a:solidFill>
              </a:rPr>
              <a:t>и ведение БС ПБС (Ввод данных)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Формирование и ведение БС ПБС (Согласование)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Формирование и ведение БС ПБС (Подписание)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Формирование и ведение БС ПБС (Утверждение)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Формирование и ведение БС ПБС (Просмотр)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430" y="3041751"/>
            <a:ext cx="8823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77A3E"/>
                </a:solidFill>
                <a:cs typeface="DINPro-Regular"/>
              </a:rPr>
              <a:t>Роли получателем бюджетных средств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459" y="1066969"/>
            <a:ext cx="882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77A3E"/>
                </a:solidFill>
                <a:cs typeface="DINPro-Regular"/>
              </a:rPr>
              <a:t>Функции получателя бюджетных средств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35570016"/>
              </p:ext>
            </p:extLst>
          </p:nvPr>
        </p:nvGraphicFramePr>
        <p:xfrm>
          <a:off x="320430" y="1397000"/>
          <a:ext cx="8593014" cy="2254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9291" y="4246716"/>
            <a:ext cx="882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77A3E"/>
                </a:solidFill>
                <a:cs typeface="DINPro-Regular"/>
              </a:rPr>
              <a:t>Полномочия получателя бюджетных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27477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84648888"/>
              </p:ext>
            </p:extLst>
          </p:nvPr>
        </p:nvGraphicFramePr>
        <p:xfrm>
          <a:off x="199292" y="1291493"/>
          <a:ext cx="8487508" cy="1615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 rot="16200000">
            <a:off x="7319258" y="2499137"/>
            <a:ext cx="740925" cy="1862095"/>
            <a:chOff x="5581531" y="531441"/>
            <a:chExt cx="472681" cy="552947"/>
          </a:xfrm>
          <a:solidFill>
            <a:schemeClr val="bg1">
              <a:lumMod val="50000"/>
            </a:schemeClr>
          </a:solidFill>
        </p:grpSpPr>
        <p:sp>
          <p:nvSpPr>
            <p:cNvPr id="7" name="Стрелка вправо 4"/>
            <p:cNvSpPr/>
            <p:nvPr/>
          </p:nvSpPr>
          <p:spPr>
            <a:xfrm>
              <a:off x="5581531" y="642030"/>
              <a:ext cx="330877" cy="331769"/>
            </a:xfrm>
            <a:prstGeom prst="rect">
              <a:avLst/>
            </a:prstGeom>
            <a:grpFill/>
            <a:ln>
              <a:solidFill>
                <a:srgbClr val="077A3E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5581531" y="531441"/>
              <a:ext cx="472681" cy="55294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rgbClr val="077A3E"/>
              </a:solidFill>
            </a:ln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8" name="Прямоугольник 7"/>
          <p:cNvSpPr/>
          <p:nvPr/>
        </p:nvSpPr>
        <p:spPr>
          <a:xfrm>
            <a:off x="82062" y="1291494"/>
            <a:ext cx="8815753" cy="1615830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5251313" y="3909731"/>
            <a:ext cx="3435488" cy="1928361"/>
            <a:chOff x="3510996" y="87923"/>
            <a:chExt cx="2229628" cy="1463193"/>
          </a:xfrm>
          <a:solidFill>
            <a:srgbClr val="066634"/>
          </a:soli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510996" y="87923"/>
              <a:ext cx="2229628" cy="146319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553851" y="130778"/>
              <a:ext cx="2143918" cy="13774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Реестр Предельных показателей проектов БС</a:t>
              </a:r>
              <a:endParaRPr lang="ru-RU" sz="1800" kern="1200" dirty="0"/>
            </a:p>
          </p:txBody>
        </p:sp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543201" y="732273"/>
            <a:ext cx="8379990" cy="55922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dirty="0" smtClean="0"/>
              <a:t>ФОРМИРОВАНИЕ ПРОЕКТА БЮДЖЕТНОЙ СМЕТЫ ПОЛУЧАТЕЛЕМ БЮДЖЕТНЫХ СРЕДСТВ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4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43201" y="812380"/>
            <a:ext cx="8379990" cy="55922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dirty="0" smtClean="0"/>
              <a:t>ФОРМИРОВАНИЕ ВАРИНТОВ ПРОЕКТА БЮДЖЕТНОЙ СМЕТЫ ПОЛУЧАТЕЛЕМ БЮДЖЕТНЫХ СРЕДСТВ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1" y="1657350"/>
            <a:ext cx="4162425" cy="1962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1" y="4429125"/>
            <a:ext cx="8096250" cy="1771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>
            <a:spLocks noChangeAspect="1"/>
          </p:cNvSpPr>
          <p:nvPr/>
        </p:nvSpPr>
        <p:spPr>
          <a:xfrm>
            <a:off x="1783503" y="3733799"/>
            <a:ext cx="1405039" cy="58102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89366" y="1657350"/>
            <a:ext cx="3650085" cy="2031325"/>
          </a:xfrm>
          <a:prstGeom prst="rect">
            <a:avLst/>
          </a:prstGeom>
          <a:solidFill>
            <a:srgbClr val="0666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Процесс формирования Проекта бюджетной сметы начинается с формирования Варианта проекта бюджетной </a:t>
            </a:r>
            <a:r>
              <a:rPr lang="ru-RU" sz="1400" dirty="0" smtClean="0">
                <a:solidFill>
                  <a:schemeClr val="bg1"/>
                </a:solidFill>
              </a:rPr>
              <a:t>сметы,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У </a:t>
            </a:r>
            <a:r>
              <a:rPr lang="ru-RU" sz="1400" dirty="0">
                <a:solidFill>
                  <a:schemeClr val="bg1"/>
                </a:solidFill>
              </a:rPr>
              <a:t>одного ПБС может быть более одного Варианта </a:t>
            </a:r>
            <a:r>
              <a:rPr lang="ru-RU" sz="1400" dirty="0" smtClean="0">
                <a:solidFill>
                  <a:schemeClr val="bg1"/>
                </a:solidFill>
              </a:rPr>
              <a:t>проекта бюджетной сметы, </a:t>
            </a:r>
            <a:r>
              <a:rPr lang="ru-RU" sz="1400" dirty="0">
                <a:solidFill>
                  <a:schemeClr val="bg1"/>
                </a:solidFill>
              </a:rPr>
              <a:t>но при этом только один утвержденный Проект </a:t>
            </a:r>
            <a:r>
              <a:rPr lang="ru-RU" sz="1400" dirty="0" smtClean="0">
                <a:solidFill>
                  <a:schemeClr val="bg1"/>
                </a:solidFill>
              </a:rPr>
              <a:t>бюджетной сметы.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409851" y="736180"/>
            <a:ext cx="8379990" cy="4639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dirty="0" smtClean="0"/>
              <a:t>ФОРМИРОВАНИЕ ПОКАЗАТЕЛЕЙ ПРОЕКТА БЮДЖЕТНОЙ СМЕТЫ ПОЛУЧАТЕЛЕМ БЮДЖЕТНЫХ СРЕДСТВ. </a:t>
            </a:r>
          </a:p>
          <a:p>
            <a:pPr algn="ctr"/>
            <a:r>
              <a:rPr lang="ru-RU" dirty="0" smtClean="0"/>
              <a:t>ДОБАВЛЕНИЕ СТРОК КБК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5" y="1937589"/>
            <a:ext cx="4604932" cy="18613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71826" y="2777531"/>
            <a:ext cx="1876281" cy="19476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48107" y="2972296"/>
            <a:ext cx="1028845" cy="262934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62156" y="2777531"/>
            <a:ext cx="1885951" cy="19476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4" y="4648200"/>
            <a:ext cx="8886035" cy="1882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64" y="1628000"/>
            <a:ext cx="3056736" cy="1895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03482"/>
            <a:ext cx="1999974" cy="2270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низ 10"/>
          <p:cNvSpPr>
            <a:spLocks noChangeAspect="1"/>
          </p:cNvSpPr>
          <p:nvPr/>
        </p:nvSpPr>
        <p:spPr>
          <a:xfrm rot="16200000">
            <a:off x="5282061" y="2482706"/>
            <a:ext cx="439147" cy="97918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>
            <a:spLocks noChangeAspect="1"/>
          </p:cNvSpPr>
          <p:nvPr/>
        </p:nvSpPr>
        <p:spPr>
          <a:xfrm rot="16200000">
            <a:off x="5593412" y="3126437"/>
            <a:ext cx="378422" cy="154115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>
            <a:spLocks noChangeAspect="1"/>
          </p:cNvSpPr>
          <p:nvPr/>
        </p:nvSpPr>
        <p:spPr>
          <a:xfrm>
            <a:off x="1000414" y="4000501"/>
            <a:ext cx="3190586" cy="52387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412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09550" y="698080"/>
            <a:ext cx="8782049" cy="5877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dirty="0" smtClean="0"/>
              <a:t>ФОРМИРОВАНИЕ ПРОЕКТА ПОКАЗАТЕЛЕЙ БЮДЖЕТНОЙ СМЕТЫ ПОЛУЧАТЕЛЕМ БЮДЖЕТНЫХ СРЕДСТВ. ДОБАВЛЕНИЕ ВАРИАНТА К СТРОКАМ КБК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85"/>
          <a:stretch/>
        </p:blipFill>
        <p:spPr bwMode="auto">
          <a:xfrm>
            <a:off x="94014" y="1462084"/>
            <a:ext cx="4505832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4" y="4479130"/>
            <a:ext cx="8915124" cy="2163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91" y="1947859"/>
            <a:ext cx="1828800" cy="18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433509"/>
            <a:ext cx="2876550" cy="2690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71524" y="2533646"/>
            <a:ext cx="2867026" cy="27622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>
            <a:spLocks noChangeAspect="1"/>
          </p:cNvSpPr>
          <p:nvPr/>
        </p:nvSpPr>
        <p:spPr>
          <a:xfrm rot="16200000">
            <a:off x="3660999" y="2429736"/>
            <a:ext cx="439147" cy="484041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>
            <a:spLocks noChangeAspect="1"/>
          </p:cNvSpPr>
          <p:nvPr/>
        </p:nvSpPr>
        <p:spPr>
          <a:xfrm rot="16200000">
            <a:off x="5770647" y="2929419"/>
            <a:ext cx="439147" cy="61160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Стрелка вниз 11"/>
          <p:cNvSpPr>
            <a:spLocks noChangeAspect="1"/>
          </p:cNvSpPr>
          <p:nvPr/>
        </p:nvSpPr>
        <p:spPr>
          <a:xfrm>
            <a:off x="6218364" y="4124326"/>
            <a:ext cx="2696153" cy="609600"/>
          </a:xfrm>
          <a:prstGeom prst="downArrow">
            <a:avLst>
              <a:gd name="adj1" fmla="val 56568"/>
              <a:gd name="adj2" fmla="val 60738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5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4">
      <a:majorFont>
        <a:latin typeface="DIN Pro Regular"/>
        <a:ea typeface=""/>
        <a:cs typeface=""/>
      </a:majorFont>
      <a:minorFont>
        <a:latin typeface="DIN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25713</TotalTime>
  <Words>1430</Words>
  <Application>Microsoft Office PowerPoint</Application>
  <PresentationFormat>Экран (4:3)</PresentationFormat>
  <Paragraphs>160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DIN Pro Light</vt:lpstr>
      <vt:lpstr>DIN Pro Regular</vt:lpstr>
      <vt:lpstr>DINPro-Light</vt:lpstr>
      <vt:lpstr>DINPro-Regular</vt:lpstr>
      <vt:lpstr>Tahoma</vt:lpstr>
      <vt:lpstr>Times New Roman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ИЗОТОВ СЕРГЕЙ СЕРГЕЕВИЧ</dc:creator>
  <cp:lastModifiedBy>Рафаелян Анна</cp:lastModifiedBy>
  <cp:revision>931</cp:revision>
  <cp:lastPrinted>2015-05-20T16:48:45Z</cp:lastPrinted>
  <dcterms:created xsi:type="dcterms:W3CDTF">2014-05-13T07:16:38Z</dcterms:created>
  <dcterms:modified xsi:type="dcterms:W3CDTF">2017-07-12T15:22:43Z</dcterms:modified>
</cp:coreProperties>
</file>